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57" r:id="rId2"/>
    <p:sldId id="573" r:id="rId3"/>
    <p:sldId id="574" r:id="rId4"/>
    <p:sldId id="660" r:id="rId5"/>
    <p:sldId id="385" r:id="rId6"/>
    <p:sldId id="386" r:id="rId7"/>
    <p:sldId id="387" r:id="rId8"/>
    <p:sldId id="390" r:id="rId9"/>
    <p:sldId id="871" r:id="rId10"/>
    <p:sldId id="872" r:id="rId11"/>
    <p:sldId id="662" r:id="rId12"/>
    <p:sldId id="664" r:id="rId13"/>
    <p:sldId id="665" r:id="rId14"/>
    <p:sldId id="721" r:id="rId15"/>
    <p:sldId id="661" r:id="rId16"/>
    <p:sldId id="667" r:id="rId17"/>
    <p:sldId id="668" r:id="rId18"/>
    <p:sldId id="669" r:id="rId19"/>
    <p:sldId id="719" r:id="rId20"/>
    <p:sldId id="873" r:id="rId21"/>
    <p:sldId id="874" r:id="rId22"/>
    <p:sldId id="666" r:id="rId23"/>
    <p:sldId id="718" r:id="rId24"/>
    <p:sldId id="877" r:id="rId25"/>
    <p:sldId id="878" r:id="rId26"/>
    <p:sldId id="879" r:id="rId27"/>
    <p:sldId id="720" r:id="rId28"/>
    <p:sldId id="417" r:id="rId29"/>
    <p:sldId id="418" r:id="rId30"/>
    <p:sldId id="723" r:id="rId31"/>
    <p:sldId id="419" r:id="rId32"/>
    <p:sldId id="421" r:id="rId33"/>
    <p:sldId id="420" r:id="rId34"/>
    <p:sldId id="422" r:id="rId35"/>
    <p:sldId id="424" r:id="rId36"/>
    <p:sldId id="825" r:id="rId37"/>
    <p:sldId id="430" r:id="rId38"/>
    <p:sldId id="431" r:id="rId39"/>
    <p:sldId id="432" r:id="rId40"/>
    <p:sldId id="830" r:id="rId41"/>
    <p:sldId id="824" r:id="rId42"/>
    <p:sldId id="826" r:id="rId43"/>
    <p:sldId id="827" r:id="rId44"/>
    <p:sldId id="828" r:id="rId45"/>
    <p:sldId id="829" r:id="rId46"/>
    <p:sldId id="658" r:id="rId47"/>
    <p:sldId id="659" r:id="rId48"/>
    <p:sldId id="852" r:id="rId49"/>
    <p:sldId id="670" r:id="rId50"/>
    <p:sldId id="778" r:id="rId51"/>
    <p:sldId id="671" r:id="rId52"/>
    <p:sldId id="672" r:id="rId53"/>
    <p:sldId id="673" r:id="rId54"/>
    <p:sldId id="674" r:id="rId55"/>
    <p:sldId id="675" r:id="rId56"/>
    <p:sldId id="676" r:id="rId57"/>
    <p:sldId id="684" r:id="rId58"/>
    <p:sldId id="855" r:id="rId59"/>
    <p:sldId id="856" r:id="rId60"/>
    <p:sldId id="688" r:id="rId61"/>
    <p:sldId id="845" r:id="rId62"/>
    <p:sldId id="846" r:id="rId63"/>
    <p:sldId id="847" r:id="rId64"/>
    <p:sldId id="848" r:id="rId65"/>
    <p:sldId id="849" r:id="rId66"/>
    <p:sldId id="850" r:id="rId67"/>
    <p:sldId id="851" r:id="rId68"/>
    <p:sldId id="690" r:id="rId69"/>
    <p:sldId id="691" r:id="rId70"/>
    <p:sldId id="692" r:id="rId71"/>
    <p:sldId id="694" r:id="rId72"/>
    <p:sldId id="693" r:id="rId73"/>
    <p:sldId id="695" r:id="rId74"/>
    <p:sldId id="696" r:id="rId75"/>
    <p:sldId id="697" r:id="rId76"/>
    <p:sldId id="831" r:id="rId77"/>
    <p:sldId id="83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4F2B-A966-58B2-9135-AACC4FF910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5CF8D9B-F126-9EC5-1443-0810B814B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1C25DA-2329-355D-111C-D63543F1E344}"/>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5" name="Footer Placeholder 4">
            <a:extLst>
              <a:ext uri="{FF2B5EF4-FFF2-40B4-BE49-F238E27FC236}">
                <a16:creationId xmlns:a16="http://schemas.microsoft.com/office/drawing/2014/main" id="{123E8F59-3AE2-D6B6-080A-CF884E09BA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00AFA6-DB21-0230-2769-D1BFEFD7E60D}"/>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3644594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6EEA-ADF7-FD0D-05DD-11340EB901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FE6889-7B1A-A90D-ECDF-A0A76E281F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393AC8-9A41-A06B-4557-AA79066C83F3}"/>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5" name="Footer Placeholder 4">
            <a:extLst>
              <a:ext uri="{FF2B5EF4-FFF2-40B4-BE49-F238E27FC236}">
                <a16:creationId xmlns:a16="http://schemas.microsoft.com/office/drawing/2014/main" id="{B91B4C36-45AB-81C0-7281-FE16B321EF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63E3CD-26FE-800B-D6A4-BD4EEE55457A}"/>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298893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0C5DC1-B676-3DDF-5D5C-AB35388404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0876AA-ACD9-552B-2F66-70AF8816F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F7E57F-F9DB-D185-83E0-CA68247C9DE2}"/>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5" name="Footer Placeholder 4">
            <a:extLst>
              <a:ext uri="{FF2B5EF4-FFF2-40B4-BE49-F238E27FC236}">
                <a16:creationId xmlns:a16="http://schemas.microsoft.com/office/drawing/2014/main" id="{0E762977-064C-D664-5CA9-6D5944E0B7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2A444B-2700-5D49-AB24-52762115363D}"/>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3307986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A732-0F4C-49DA-6575-F4494B2792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A523F3-CC74-C79E-5217-D68003E19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8B84E0-E48B-4C28-033F-A7770D514140}"/>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5" name="Footer Placeholder 4">
            <a:extLst>
              <a:ext uri="{FF2B5EF4-FFF2-40B4-BE49-F238E27FC236}">
                <a16:creationId xmlns:a16="http://schemas.microsoft.com/office/drawing/2014/main" id="{864D8A37-B0EC-EB55-8567-5D81BB7E85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AA3C98-E7FB-69C7-C5A0-0C240A911C0F}"/>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2134349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0381-A923-3DA3-36AC-E98CFBE280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A0249C-6650-00F0-9285-7A771383A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BA8E12-BB1E-8B51-DC35-94D59E47258D}"/>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5" name="Footer Placeholder 4">
            <a:extLst>
              <a:ext uri="{FF2B5EF4-FFF2-40B4-BE49-F238E27FC236}">
                <a16:creationId xmlns:a16="http://schemas.microsoft.com/office/drawing/2014/main" id="{3995D3A7-C7C7-D595-1895-99B847A371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765338-D9F3-3FC3-A9BB-39F319F117A4}"/>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1703956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7DBC-6A00-4E72-2042-B6A50B198B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D02B42-A013-917A-13B1-312A07774B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ADA848-2DC5-F08D-37F4-C749F12E3B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2219C66-7778-CC6E-1133-31BA7EEB8F3E}"/>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6" name="Footer Placeholder 5">
            <a:extLst>
              <a:ext uri="{FF2B5EF4-FFF2-40B4-BE49-F238E27FC236}">
                <a16:creationId xmlns:a16="http://schemas.microsoft.com/office/drawing/2014/main" id="{B73CEF77-5213-5E10-3FF2-2DD7F1E92A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79534E-2B5A-A14B-954C-E64C62DBDEF9}"/>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199585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9ADE-9C66-0B4E-6BE9-E239936086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57CFB5-148F-88C4-C5B6-D70E63B91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CD713-1BAB-C9CB-A2C5-24EBB00B16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EAF6DEA-8BBF-5E14-CAE3-1B46567137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5E58C5-B9E5-4F04-01C7-FC2B60DDE6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3F9569-F0DC-6146-232E-A208A3017367}"/>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8" name="Footer Placeholder 7">
            <a:extLst>
              <a:ext uri="{FF2B5EF4-FFF2-40B4-BE49-F238E27FC236}">
                <a16:creationId xmlns:a16="http://schemas.microsoft.com/office/drawing/2014/main" id="{A4FFAA37-F3E7-78B5-C830-2EC6C0B903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26220E-85C6-6976-AC0A-BC45DD9F68E8}"/>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159354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72D2-63D6-FFED-9D1D-C9D958499B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C529AC-8485-055C-3ED5-0691DE277A94}"/>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4" name="Footer Placeholder 3">
            <a:extLst>
              <a:ext uri="{FF2B5EF4-FFF2-40B4-BE49-F238E27FC236}">
                <a16:creationId xmlns:a16="http://schemas.microsoft.com/office/drawing/2014/main" id="{9547B775-B4C6-4B0D-553C-A7C16132FA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23C524-B360-067A-45DB-0A0D495052E0}"/>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2669922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2EF17-67A0-1F7F-DC6C-FFD4EE528C65}"/>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3" name="Footer Placeholder 2">
            <a:extLst>
              <a:ext uri="{FF2B5EF4-FFF2-40B4-BE49-F238E27FC236}">
                <a16:creationId xmlns:a16="http://schemas.microsoft.com/office/drawing/2014/main" id="{3481DB12-E4E3-50FE-EEDD-D2702AABAF8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D5C7A2-5132-DD52-2D73-C36FDC60C6C8}"/>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776901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345B-6EFE-13CC-F768-9E2420BD24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2FDF10-CFB7-32EB-20C8-1DB3F39814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C5D8F5-A167-B6E6-AF39-48EA621AD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2EFA6-415E-865C-B73D-509F3CDDC3AE}"/>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6" name="Footer Placeholder 5">
            <a:extLst>
              <a:ext uri="{FF2B5EF4-FFF2-40B4-BE49-F238E27FC236}">
                <a16:creationId xmlns:a16="http://schemas.microsoft.com/office/drawing/2014/main" id="{EA6A82AE-FDBE-1A28-0E9C-AA33615074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2CF02E-181C-EEF3-07E0-BA265EDF1498}"/>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1336329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1AAC-378E-693C-87CF-D4488B64A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1DA8D7C-1A91-7F29-E14D-0CC3177F9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032B229-4DD6-E879-57AF-0198D8BC0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714AD0-340A-785D-C3D2-D77CB17FEAFA}"/>
              </a:ext>
            </a:extLst>
          </p:cNvPr>
          <p:cNvSpPr>
            <a:spLocks noGrp="1"/>
          </p:cNvSpPr>
          <p:nvPr>
            <p:ph type="dt" sz="half" idx="10"/>
          </p:nvPr>
        </p:nvSpPr>
        <p:spPr/>
        <p:txBody>
          <a:bodyPr/>
          <a:lstStyle/>
          <a:p>
            <a:fld id="{CF419E57-E24D-430D-ACB4-0EB6B95B8784}" type="datetimeFigureOut">
              <a:rPr lang="en-IN" smtClean="0"/>
              <a:t>15-09-2023</a:t>
            </a:fld>
            <a:endParaRPr lang="en-IN"/>
          </a:p>
        </p:txBody>
      </p:sp>
      <p:sp>
        <p:nvSpPr>
          <p:cNvPr id="6" name="Footer Placeholder 5">
            <a:extLst>
              <a:ext uri="{FF2B5EF4-FFF2-40B4-BE49-F238E27FC236}">
                <a16:creationId xmlns:a16="http://schemas.microsoft.com/office/drawing/2014/main" id="{632CC81F-6F1F-E219-3C06-1AC91F976C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CE9C26-4305-FC29-9761-D00080BE51E6}"/>
              </a:ext>
            </a:extLst>
          </p:cNvPr>
          <p:cNvSpPr>
            <a:spLocks noGrp="1"/>
          </p:cNvSpPr>
          <p:nvPr>
            <p:ph type="sldNum" sz="quarter" idx="12"/>
          </p:nvPr>
        </p:nvSpPr>
        <p:spPr/>
        <p:txBody>
          <a:bodyPr/>
          <a:lstStyle/>
          <a:p>
            <a:fld id="{E6B1EA7B-BC63-47B8-8656-CD1CD81E828F}" type="slidenum">
              <a:rPr lang="en-IN" smtClean="0"/>
              <a:t>‹#›</a:t>
            </a:fld>
            <a:endParaRPr lang="en-IN"/>
          </a:p>
        </p:txBody>
      </p:sp>
    </p:spTree>
    <p:extLst>
      <p:ext uri="{BB962C8B-B14F-4D97-AF65-F5344CB8AC3E}">
        <p14:creationId xmlns:p14="http://schemas.microsoft.com/office/powerpoint/2010/main" val="1128484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1397B3-7068-B698-CD84-5C0279EB17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0FEDA7-4CE3-A823-28F0-870E42D55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061BB3-6C82-0E4B-2F9A-317320A358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419E57-E24D-430D-ACB4-0EB6B95B8784}" type="datetimeFigureOut">
              <a:rPr lang="en-IN" smtClean="0"/>
              <a:t>15-09-2023</a:t>
            </a:fld>
            <a:endParaRPr lang="en-IN"/>
          </a:p>
        </p:txBody>
      </p:sp>
      <p:sp>
        <p:nvSpPr>
          <p:cNvPr id="5" name="Footer Placeholder 4">
            <a:extLst>
              <a:ext uri="{FF2B5EF4-FFF2-40B4-BE49-F238E27FC236}">
                <a16:creationId xmlns:a16="http://schemas.microsoft.com/office/drawing/2014/main" id="{DD43A08F-93E8-D3A4-12A2-11AEEA4DE8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7068519-B37B-B3A8-B18C-BD56FCE23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1EA7B-BC63-47B8-8656-CD1CD81E828F}" type="slidenum">
              <a:rPr lang="en-IN" smtClean="0"/>
              <a:t>‹#›</a:t>
            </a:fld>
            <a:endParaRPr lang="en-IN"/>
          </a:p>
        </p:txBody>
      </p:sp>
    </p:spTree>
    <p:extLst>
      <p:ext uri="{BB962C8B-B14F-4D97-AF65-F5344CB8AC3E}">
        <p14:creationId xmlns:p14="http://schemas.microsoft.com/office/powerpoint/2010/main" val="3302971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D06F2-D1FA-9D3A-5834-1AE787866963}"/>
              </a:ext>
            </a:extLst>
          </p:cNvPr>
          <p:cNvSpPr>
            <a:spLocks noGrp="1"/>
          </p:cNvSpPr>
          <p:nvPr>
            <p:ph type="title"/>
          </p:nvPr>
        </p:nvSpPr>
        <p:spPr/>
        <p:txBody>
          <a:bodyPr/>
          <a:lstStyle/>
          <a:p>
            <a:r>
              <a:rPr lang="en-IN" dirty="0"/>
              <a:t>Memory Management and Virtual Memory</a:t>
            </a:r>
          </a:p>
        </p:txBody>
      </p:sp>
      <p:sp>
        <p:nvSpPr>
          <p:cNvPr id="5" name="Text Placeholder 4">
            <a:extLst>
              <a:ext uri="{FF2B5EF4-FFF2-40B4-BE49-F238E27FC236}">
                <a16:creationId xmlns:a16="http://schemas.microsoft.com/office/drawing/2014/main" id="{04E5E0A2-4333-1AB9-5547-3C2CAD1275E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816226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C22B69-0872-EDDC-2E72-767F62941238}"/>
              </a:ext>
            </a:extLst>
          </p:cNvPr>
          <p:cNvSpPr>
            <a:spLocks noGrp="1"/>
          </p:cNvSpPr>
          <p:nvPr>
            <p:ph type="title"/>
          </p:nvPr>
        </p:nvSpPr>
        <p:spPr/>
        <p:txBody>
          <a:bodyPr/>
          <a:lstStyle/>
          <a:p>
            <a:r>
              <a:rPr lang="en-IN" dirty="0"/>
              <a:t>Base and Limit Register</a:t>
            </a:r>
          </a:p>
        </p:txBody>
      </p:sp>
      <p:sp>
        <p:nvSpPr>
          <p:cNvPr id="6" name="Content Placeholder 5">
            <a:extLst>
              <a:ext uri="{FF2B5EF4-FFF2-40B4-BE49-F238E27FC236}">
                <a16:creationId xmlns:a16="http://schemas.microsoft.com/office/drawing/2014/main" id="{08B78C07-DAC6-4960-C564-916B50157F7F}"/>
              </a:ext>
            </a:extLst>
          </p:cNvPr>
          <p:cNvSpPr>
            <a:spLocks noGrp="1"/>
          </p:cNvSpPr>
          <p:nvPr>
            <p:ph sz="half" idx="1"/>
          </p:nvPr>
        </p:nvSpPr>
        <p:spPr/>
        <p:txBody>
          <a:bodyPr>
            <a:noAutofit/>
          </a:bodyPr>
          <a:lstStyle/>
          <a:p>
            <a:r>
              <a:rPr lang="en-IN" sz="2000" dirty="0"/>
              <a:t>Two CPU registers are used to track this</a:t>
            </a:r>
          </a:p>
          <a:p>
            <a:r>
              <a:rPr lang="en-IN" sz="2000" b="1" dirty="0"/>
              <a:t> </a:t>
            </a:r>
            <a:r>
              <a:rPr lang="en-IN" sz="2000" dirty="0"/>
              <a:t>When a process is run:</a:t>
            </a:r>
          </a:p>
          <a:p>
            <a:pPr lvl="1"/>
            <a:r>
              <a:rPr lang="en-IN" sz="2000" dirty="0"/>
              <a:t>The</a:t>
            </a:r>
            <a:r>
              <a:rPr lang="en-IN" sz="2000" b="1" dirty="0"/>
              <a:t> base register</a:t>
            </a:r>
            <a:r>
              <a:rPr lang="en-IN" sz="2000" dirty="0"/>
              <a:t> is loaded with the physical address where its program begins in memory</a:t>
            </a:r>
          </a:p>
          <a:p>
            <a:pPr lvl="1"/>
            <a:r>
              <a:rPr lang="en-IN" sz="2000" dirty="0"/>
              <a:t>The </a:t>
            </a:r>
            <a:r>
              <a:rPr lang="en-IN" sz="2000" b="1" dirty="0"/>
              <a:t>limit register</a:t>
            </a:r>
            <a:r>
              <a:rPr lang="en-IN" sz="2000" dirty="0"/>
              <a:t> is loaded with the length of the program</a:t>
            </a:r>
          </a:p>
          <a:p>
            <a:r>
              <a:rPr lang="en-IN" sz="2000" dirty="0"/>
              <a:t>Every time a process references memory, the CPU hardware automatically adds the base value to the address generated by the process</a:t>
            </a:r>
          </a:p>
          <a:p>
            <a:r>
              <a:rPr lang="en-IN" sz="2000" dirty="0"/>
              <a:t>It also ensures that this value is less than that in the limit register</a:t>
            </a:r>
          </a:p>
        </p:txBody>
      </p:sp>
      <p:sp>
        <p:nvSpPr>
          <p:cNvPr id="7" name="Content Placeholder 6">
            <a:extLst>
              <a:ext uri="{FF2B5EF4-FFF2-40B4-BE49-F238E27FC236}">
                <a16:creationId xmlns:a16="http://schemas.microsoft.com/office/drawing/2014/main" id="{D74A13FD-E9E2-C793-97AF-B7FF84A5A890}"/>
              </a:ext>
            </a:extLst>
          </p:cNvPr>
          <p:cNvSpPr>
            <a:spLocks noGrp="1"/>
          </p:cNvSpPr>
          <p:nvPr>
            <p:ph sz="half" idx="2"/>
          </p:nvPr>
        </p:nvSpPr>
        <p:spPr/>
        <p:txBody>
          <a:bodyPr>
            <a:noAutofit/>
          </a:bodyPr>
          <a:lstStyle/>
          <a:p>
            <a:r>
              <a:rPr lang="en-IN" sz="1800" dirty="0"/>
              <a:t>For our previous diagram:</a:t>
            </a:r>
          </a:p>
          <a:p>
            <a:pPr lvl="1"/>
            <a:r>
              <a:rPr lang="en-IN" sz="1400" dirty="0"/>
              <a:t>When process P1 is run:</a:t>
            </a:r>
          </a:p>
          <a:p>
            <a:pPr lvl="2"/>
            <a:r>
              <a:rPr lang="en-IN" sz="1200" dirty="0"/>
              <a:t>Base register = 0</a:t>
            </a:r>
          </a:p>
          <a:p>
            <a:pPr lvl="2"/>
            <a:r>
              <a:rPr lang="en-IN" sz="1200" dirty="0"/>
              <a:t>Limit register = 3500</a:t>
            </a:r>
          </a:p>
          <a:p>
            <a:pPr lvl="1"/>
            <a:r>
              <a:rPr lang="en-IN" sz="1400" dirty="0"/>
              <a:t>When process P2 is run:</a:t>
            </a:r>
          </a:p>
          <a:p>
            <a:pPr lvl="2"/>
            <a:r>
              <a:rPr lang="en-IN" sz="1200" dirty="0"/>
              <a:t>Base register = 4000</a:t>
            </a:r>
          </a:p>
          <a:p>
            <a:pPr lvl="2"/>
            <a:r>
              <a:rPr lang="en-IN" sz="1200" dirty="0"/>
              <a:t>Limit register = 5000</a:t>
            </a:r>
          </a:p>
          <a:p>
            <a:endParaRPr lang="en-IN" sz="1800" dirty="0"/>
          </a:p>
          <a:p>
            <a:r>
              <a:rPr lang="en-IN" sz="1800" dirty="0"/>
              <a:t>Now consider that process P2 has referenced memory location 300</a:t>
            </a:r>
          </a:p>
          <a:p>
            <a:r>
              <a:rPr lang="en-IN" sz="1800" dirty="0"/>
              <a:t>The CPU hardware will add the base register value to it, making the address 4300</a:t>
            </a:r>
          </a:p>
          <a:p>
            <a:r>
              <a:rPr lang="en-IN" sz="1800" dirty="0"/>
              <a:t>But before accessing physical memory location 4300, it will also verify that this is less than the limit register value of 5000</a:t>
            </a:r>
          </a:p>
        </p:txBody>
      </p:sp>
    </p:spTree>
    <p:extLst>
      <p:ext uri="{BB962C8B-B14F-4D97-AF65-F5344CB8AC3E}">
        <p14:creationId xmlns:p14="http://schemas.microsoft.com/office/powerpoint/2010/main" val="1194350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98CD6-6D71-6625-BC60-9E33E54D4041}"/>
              </a:ext>
            </a:extLst>
          </p:cNvPr>
          <p:cNvSpPr>
            <a:spLocks noGrp="1"/>
          </p:cNvSpPr>
          <p:nvPr>
            <p:ph type="title"/>
          </p:nvPr>
        </p:nvSpPr>
        <p:spPr/>
        <p:txBody>
          <a:bodyPr/>
          <a:lstStyle/>
          <a:p>
            <a:r>
              <a:rPr lang="en-IN" dirty="0"/>
              <a:t>Memory and Protection: Example</a:t>
            </a:r>
          </a:p>
        </p:txBody>
      </p:sp>
      <p:sp>
        <p:nvSpPr>
          <p:cNvPr id="3" name="Content Placeholder 2">
            <a:extLst>
              <a:ext uri="{FF2B5EF4-FFF2-40B4-BE49-F238E27FC236}">
                <a16:creationId xmlns:a16="http://schemas.microsoft.com/office/drawing/2014/main" id="{C4B6CB15-C783-F540-04C0-1180B627DF0E}"/>
              </a:ext>
            </a:extLst>
          </p:cNvPr>
          <p:cNvSpPr>
            <a:spLocks noGrp="1"/>
          </p:cNvSpPr>
          <p:nvPr>
            <p:ph idx="1"/>
          </p:nvPr>
        </p:nvSpPr>
        <p:spPr/>
        <p:txBody>
          <a:bodyPr>
            <a:normAutofit/>
          </a:bodyPr>
          <a:lstStyle/>
          <a:p>
            <a:r>
              <a:rPr lang="en-US" dirty="0"/>
              <a:t>If the base register contains 300040 and limit register contains 120900, then the program can legally access all addresses from 300040 to 420939.</a:t>
            </a:r>
            <a:endParaRPr lang="en-IN" dirty="0"/>
          </a:p>
        </p:txBody>
      </p:sp>
      <p:pic>
        <p:nvPicPr>
          <p:cNvPr id="5" name="Picture 4">
            <a:extLst>
              <a:ext uri="{FF2B5EF4-FFF2-40B4-BE49-F238E27FC236}">
                <a16:creationId xmlns:a16="http://schemas.microsoft.com/office/drawing/2014/main" id="{BC4CB03F-21DA-DD52-FC2D-F97218217C03}"/>
              </a:ext>
            </a:extLst>
          </p:cNvPr>
          <p:cNvPicPr>
            <a:picLocks noChangeAspect="1"/>
          </p:cNvPicPr>
          <p:nvPr/>
        </p:nvPicPr>
        <p:blipFill>
          <a:blip r:embed="rId2"/>
          <a:stretch>
            <a:fillRect/>
          </a:stretch>
        </p:blipFill>
        <p:spPr>
          <a:xfrm>
            <a:off x="4601817" y="2824935"/>
            <a:ext cx="3756991" cy="3908279"/>
          </a:xfrm>
          <a:prstGeom prst="rect">
            <a:avLst/>
          </a:prstGeom>
        </p:spPr>
      </p:pic>
    </p:spTree>
    <p:extLst>
      <p:ext uri="{BB962C8B-B14F-4D97-AF65-F5344CB8AC3E}">
        <p14:creationId xmlns:p14="http://schemas.microsoft.com/office/powerpoint/2010/main" val="1703849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70C4-C262-7BB0-FA1B-52EB1F8E26E3}"/>
              </a:ext>
            </a:extLst>
          </p:cNvPr>
          <p:cNvSpPr>
            <a:spLocks noGrp="1"/>
          </p:cNvSpPr>
          <p:nvPr>
            <p:ph type="title"/>
          </p:nvPr>
        </p:nvSpPr>
        <p:spPr/>
        <p:txBody>
          <a:bodyPr/>
          <a:lstStyle/>
          <a:p>
            <a:r>
              <a:rPr lang="en-IN" dirty="0"/>
              <a:t>Trap Concept</a:t>
            </a:r>
          </a:p>
        </p:txBody>
      </p:sp>
      <p:sp>
        <p:nvSpPr>
          <p:cNvPr id="3" name="Content Placeholder 2">
            <a:extLst>
              <a:ext uri="{FF2B5EF4-FFF2-40B4-BE49-F238E27FC236}">
                <a16:creationId xmlns:a16="http://schemas.microsoft.com/office/drawing/2014/main" id="{3AAD8F41-9020-5342-EB5F-7C120F59D96A}"/>
              </a:ext>
            </a:extLst>
          </p:cNvPr>
          <p:cNvSpPr>
            <a:spLocks noGrp="1"/>
          </p:cNvSpPr>
          <p:nvPr>
            <p:ph sz="half" idx="1"/>
          </p:nvPr>
        </p:nvSpPr>
        <p:spPr/>
        <p:txBody>
          <a:bodyPr>
            <a:normAutofit lnSpcReduction="10000"/>
          </a:bodyPr>
          <a:lstStyle/>
          <a:p>
            <a:r>
              <a:rPr lang="en-US" dirty="0"/>
              <a:t>Any attempt by a program executing in user mode to access operating-system memory or other users’ memory results in a </a:t>
            </a:r>
            <a:r>
              <a:rPr lang="en-US" b="1" dirty="0"/>
              <a:t>trap </a:t>
            </a:r>
            <a:r>
              <a:rPr lang="en-US" dirty="0"/>
              <a:t>to the operating system, which treats the attempt as a fatal error.</a:t>
            </a:r>
          </a:p>
          <a:p>
            <a:r>
              <a:rPr lang="en-US" dirty="0"/>
              <a:t>This scheme prevents a user program from (accidentally or deliberately) modifying the code or data structures of either the operating system or other users.</a:t>
            </a:r>
            <a:endParaRPr lang="en-IN" dirty="0"/>
          </a:p>
        </p:txBody>
      </p:sp>
      <p:sp>
        <p:nvSpPr>
          <p:cNvPr id="4" name="Content Placeholder 3">
            <a:extLst>
              <a:ext uri="{FF2B5EF4-FFF2-40B4-BE49-F238E27FC236}">
                <a16:creationId xmlns:a16="http://schemas.microsoft.com/office/drawing/2014/main" id="{1BE77761-376B-74F9-4508-D32CF772062E}"/>
              </a:ext>
            </a:extLst>
          </p:cNvPr>
          <p:cNvSpPr>
            <a:spLocks noGrp="1"/>
          </p:cNvSpPr>
          <p:nvPr>
            <p:ph sz="half" idx="2"/>
          </p:nvPr>
        </p:nvSpPr>
        <p:spPr/>
        <p:txBody>
          <a:bodyPr>
            <a:normAutofit lnSpcReduction="10000"/>
          </a:bodyPr>
          <a:lstStyle/>
          <a:p>
            <a:endParaRPr lang="en-IN"/>
          </a:p>
        </p:txBody>
      </p:sp>
      <p:pic>
        <p:nvPicPr>
          <p:cNvPr id="6" name="Picture 5">
            <a:extLst>
              <a:ext uri="{FF2B5EF4-FFF2-40B4-BE49-F238E27FC236}">
                <a16:creationId xmlns:a16="http://schemas.microsoft.com/office/drawing/2014/main" id="{AB07C112-4F88-647B-E57D-98D408B5A984}"/>
              </a:ext>
            </a:extLst>
          </p:cNvPr>
          <p:cNvPicPr>
            <a:picLocks noChangeAspect="1"/>
          </p:cNvPicPr>
          <p:nvPr/>
        </p:nvPicPr>
        <p:blipFill>
          <a:blip r:embed="rId2"/>
          <a:stretch>
            <a:fillRect/>
          </a:stretch>
        </p:blipFill>
        <p:spPr>
          <a:xfrm>
            <a:off x="6172200" y="2523373"/>
            <a:ext cx="5514595" cy="2654914"/>
          </a:xfrm>
          <a:prstGeom prst="rect">
            <a:avLst/>
          </a:prstGeom>
        </p:spPr>
      </p:pic>
    </p:spTree>
    <p:extLst>
      <p:ext uri="{BB962C8B-B14F-4D97-AF65-F5344CB8AC3E}">
        <p14:creationId xmlns:p14="http://schemas.microsoft.com/office/powerpoint/2010/main" val="3401669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2D323-6D23-2375-EA27-87E3BF766E22}"/>
              </a:ext>
            </a:extLst>
          </p:cNvPr>
          <p:cNvSpPr>
            <a:spLocks noGrp="1"/>
          </p:cNvSpPr>
          <p:nvPr>
            <p:ph type="title"/>
          </p:nvPr>
        </p:nvSpPr>
        <p:spPr/>
        <p:txBody>
          <a:bodyPr/>
          <a:lstStyle/>
          <a:p>
            <a:r>
              <a:rPr lang="en-IN" dirty="0"/>
              <a:t>Logical and Physical Address Space</a:t>
            </a:r>
          </a:p>
        </p:txBody>
      </p:sp>
      <p:sp>
        <p:nvSpPr>
          <p:cNvPr id="3" name="Content Placeholder 2">
            <a:extLst>
              <a:ext uri="{FF2B5EF4-FFF2-40B4-BE49-F238E27FC236}">
                <a16:creationId xmlns:a16="http://schemas.microsoft.com/office/drawing/2014/main" id="{F692CB2F-E4CD-AEA4-E07B-C674C790078C}"/>
              </a:ext>
            </a:extLst>
          </p:cNvPr>
          <p:cNvSpPr>
            <a:spLocks noGrp="1"/>
          </p:cNvSpPr>
          <p:nvPr>
            <p:ph sz="half" idx="1"/>
          </p:nvPr>
        </p:nvSpPr>
        <p:spPr/>
        <p:txBody>
          <a:bodyPr>
            <a:normAutofit fontScale="92500" lnSpcReduction="10000"/>
          </a:bodyPr>
          <a:lstStyle/>
          <a:p>
            <a:r>
              <a:rPr lang="en-US" dirty="0"/>
              <a:t>An address generated by the CPU is commonly referred to as a </a:t>
            </a:r>
            <a:r>
              <a:rPr lang="en-US" b="1" dirty="0"/>
              <a:t>logical address</a:t>
            </a:r>
            <a:r>
              <a:rPr lang="en-US" dirty="0"/>
              <a:t> (or </a:t>
            </a:r>
            <a:r>
              <a:rPr lang="en-US" b="1" dirty="0"/>
              <a:t>virtual address</a:t>
            </a:r>
            <a:r>
              <a:rPr lang="en-US" dirty="0"/>
              <a:t>), whereas an address seen by the memory unit is the </a:t>
            </a:r>
            <a:r>
              <a:rPr lang="en-US" b="1" dirty="0"/>
              <a:t>physical address</a:t>
            </a:r>
            <a:r>
              <a:rPr lang="en-US" dirty="0"/>
              <a:t>.</a:t>
            </a:r>
          </a:p>
          <a:p>
            <a:r>
              <a:rPr lang="en-US" dirty="0"/>
              <a:t>Virtual-to-Physical address mapping is done.</a:t>
            </a:r>
          </a:p>
          <a:p>
            <a:r>
              <a:rPr lang="en-US" dirty="0"/>
              <a:t>Actual Physical memory address = Relocation register value + Logical address generated by the user process</a:t>
            </a:r>
          </a:p>
        </p:txBody>
      </p:sp>
      <p:sp>
        <p:nvSpPr>
          <p:cNvPr id="4" name="Content Placeholder 3">
            <a:extLst>
              <a:ext uri="{FF2B5EF4-FFF2-40B4-BE49-F238E27FC236}">
                <a16:creationId xmlns:a16="http://schemas.microsoft.com/office/drawing/2014/main" id="{6F69A462-9F92-12DC-AA45-A6F45D3FECD6}"/>
              </a:ext>
            </a:extLst>
          </p:cNvPr>
          <p:cNvSpPr>
            <a:spLocks noGrp="1"/>
          </p:cNvSpPr>
          <p:nvPr>
            <p:ph sz="half" idx="2"/>
          </p:nvPr>
        </p:nvSpPr>
        <p:spPr/>
        <p:txBody>
          <a:bodyPr>
            <a:normAutofit fontScale="92500" lnSpcReduction="10000"/>
          </a:bodyPr>
          <a:lstStyle/>
          <a:p>
            <a:endParaRPr lang="en-IN"/>
          </a:p>
        </p:txBody>
      </p:sp>
      <p:pic>
        <p:nvPicPr>
          <p:cNvPr id="6" name="Picture 5">
            <a:extLst>
              <a:ext uri="{FF2B5EF4-FFF2-40B4-BE49-F238E27FC236}">
                <a16:creationId xmlns:a16="http://schemas.microsoft.com/office/drawing/2014/main" id="{A854B21A-A67E-413A-658B-CAA684863B8A}"/>
              </a:ext>
            </a:extLst>
          </p:cNvPr>
          <p:cNvPicPr>
            <a:picLocks noChangeAspect="1"/>
          </p:cNvPicPr>
          <p:nvPr/>
        </p:nvPicPr>
        <p:blipFill>
          <a:blip r:embed="rId2"/>
          <a:stretch>
            <a:fillRect/>
          </a:stretch>
        </p:blipFill>
        <p:spPr>
          <a:xfrm>
            <a:off x="6275700" y="2088947"/>
            <a:ext cx="4974600" cy="3476966"/>
          </a:xfrm>
          <a:prstGeom prst="rect">
            <a:avLst/>
          </a:prstGeom>
        </p:spPr>
      </p:pic>
      <p:sp>
        <p:nvSpPr>
          <p:cNvPr id="9" name="Speech Bubble: Rectangle 8">
            <a:extLst>
              <a:ext uri="{FF2B5EF4-FFF2-40B4-BE49-F238E27FC236}">
                <a16:creationId xmlns:a16="http://schemas.microsoft.com/office/drawing/2014/main" id="{0623C636-72B2-9504-4B83-835505AE092F}"/>
              </a:ext>
            </a:extLst>
          </p:cNvPr>
          <p:cNvSpPr/>
          <p:nvPr/>
        </p:nvSpPr>
        <p:spPr>
          <a:xfrm>
            <a:off x="7663898" y="1454530"/>
            <a:ext cx="2198204" cy="1083366"/>
          </a:xfrm>
          <a:prstGeom prst="wedgeRectCallout">
            <a:avLst>
              <a:gd name="adj1" fmla="val -12694"/>
              <a:gd name="adj2" fmla="val 845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Base register </a:t>
            </a:r>
            <a:r>
              <a:rPr lang="en-IN" sz="1600" dirty="0"/>
              <a:t>is now called </a:t>
            </a:r>
            <a:r>
              <a:rPr lang="en-IN" sz="1600" b="1" dirty="0"/>
              <a:t>relocation register</a:t>
            </a:r>
          </a:p>
        </p:txBody>
      </p:sp>
    </p:spTree>
    <p:extLst>
      <p:ext uri="{BB962C8B-B14F-4D97-AF65-F5344CB8AC3E}">
        <p14:creationId xmlns:p14="http://schemas.microsoft.com/office/powerpoint/2010/main" val="196693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F533E-0915-18A2-59F2-8B7B4D4C2D6F}"/>
              </a:ext>
            </a:extLst>
          </p:cNvPr>
          <p:cNvSpPr>
            <a:spLocks noGrp="1"/>
          </p:cNvSpPr>
          <p:nvPr>
            <p:ph type="title"/>
          </p:nvPr>
        </p:nvSpPr>
        <p:spPr/>
        <p:txBody>
          <a:bodyPr/>
          <a:lstStyle/>
          <a:p>
            <a:r>
              <a:rPr lang="en-IN" dirty="0"/>
              <a:t>Contiguous and Dynamic Memory Allocation</a:t>
            </a:r>
          </a:p>
        </p:txBody>
      </p:sp>
      <p:sp>
        <p:nvSpPr>
          <p:cNvPr id="5" name="Text Placeholder 4">
            <a:extLst>
              <a:ext uri="{FF2B5EF4-FFF2-40B4-BE49-F238E27FC236}">
                <a16:creationId xmlns:a16="http://schemas.microsoft.com/office/drawing/2014/main" id="{ADE0C645-9543-718B-E8A9-AF2A425C409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1350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146F-3A3B-023C-87FA-466AF0F8F1A9}"/>
              </a:ext>
            </a:extLst>
          </p:cNvPr>
          <p:cNvSpPr>
            <a:spLocks noGrp="1"/>
          </p:cNvSpPr>
          <p:nvPr>
            <p:ph type="title"/>
          </p:nvPr>
        </p:nvSpPr>
        <p:spPr/>
        <p:txBody>
          <a:bodyPr/>
          <a:lstStyle/>
          <a:p>
            <a:r>
              <a:rPr lang="en-IN" dirty="0"/>
              <a:t>Contiguous Memory Allocation</a:t>
            </a:r>
          </a:p>
        </p:txBody>
      </p:sp>
      <p:sp>
        <p:nvSpPr>
          <p:cNvPr id="3" name="Content Placeholder 2">
            <a:extLst>
              <a:ext uri="{FF2B5EF4-FFF2-40B4-BE49-F238E27FC236}">
                <a16:creationId xmlns:a16="http://schemas.microsoft.com/office/drawing/2014/main" id="{E9BE6D2B-D336-46AC-4F8E-43E311A8DF18}"/>
              </a:ext>
            </a:extLst>
          </p:cNvPr>
          <p:cNvSpPr>
            <a:spLocks noGrp="1"/>
          </p:cNvSpPr>
          <p:nvPr>
            <p:ph sz="half" idx="1"/>
          </p:nvPr>
        </p:nvSpPr>
        <p:spPr/>
        <p:txBody>
          <a:bodyPr>
            <a:normAutofit fontScale="92500" lnSpcReduction="20000"/>
          </a:bodyPr>
          <a:lstStyle/>
          <a:p>
            <a:r>
              <a:rPr lang="en-US" dirty="0"/>
              <a:t>The memory is usually divided into two partitions: one for the operating system and one for the user processes.</a:t>
            </a:r>
          </a:p>
          <a:p>
            <a:r>
              <a:rPr lang="en-US" dirty="0"/>
              <a:t>In </a:t>
            </a:r>
            <a:r>
              <a:rPr lang="en-US" b="1" dirty="0"/>
              <a:t>contiguous memory allocation</a:t>
            </a:r>
            <a:r>
              <a:rPr lang="en-US" dirty="0"/>
              <a:t>, each process is allocated a single section of memory that is contiguous to the section containing the next process.</a:t>
            </a:r>
          </a:p>
          <a:p>
            <a:r>
              <a:rPr lang="en-IN" dirty="0"/>
              <a:t>Contiguous memory allocation can be of </a:t>
            </a:r>
            <a:r>
              <a:rPr lang="en-IN" b="1" dirty="0"/>
              <a:t>fixed-size partitions</a:t>
            </a:r>
            <a:r>
              <a:rPr lang="en-IN" dirty="0"/>
              <a:t> (as shown here) or </a:t>
            </a:r>
            <a:r>
              <a:rPr lang="en-IN" b="1" dirty="0"/>
              <a:t>variable-size partitions</a:t>
            </a:r>
            <a:r>
              <a:rPr lang="en-IN" dirty="0"/>
              <a:t> (different sized partitions)</a:t>
            </a:r>
          </a:p>
        </p:txBody>
      </p:sp>
      <p:sp>
        <p:nvSpPr>
          <p:cNvPr id="4" name="Content Placeholder 3">
            <a:extLst>
              <a:ext uri="{FF2B5EF4-FFF2-40B4-BE49-F238E27FC236}">
                <a16:creationId xmlns:a16="http://schemas.microsoft.com/office/drawing/2014/main" id="{66B7B6E2-D40B-A6D6-A0B4-981FA4758DE2}"/>
              </a:ext>
            </a:extLst>
          </p:cNvPr>
          <p:cNvSpPr>
            <a:spLocks noGrp="1"/>
          </p:cNvSpPr>
          <p:nvPr>
            <p:ph sz="half" idx="2"/>
          </p:nvPr>
        </p:nvSpPr>
        <p:spPr/>
        <p:txBody>
          <a:bodyPr>
            <a:normAutofit fontScale="92500" lnSpcReduction="20000"/>
          </a:bodyPr>
          <a:lstStyle/>
          <a:p>
            <a:endParaRPr lang="en-IN" dirty="0"/>
          </a:p>
        </p:txBody>
      </p:sp>
      <p:pic>
        <p:nvPicPr>
          <p:cNvPr id="8" name="Picture 7">
            <a:extLst>
              <a:ext uri="{FF2B5EF4-FFF2-40B4-BE49-F238E27FC236}">
                <a16:creationId xmlns:a16="http://schemas.microsoft.com/office/drawing/2014/main" id="{EBB9171C-7B78-2194-E032-88AAB02556A3}"/>
              </a:ext>
            </a:extLst>
          </p:cNvPr>
          <p:cNvPicPr>
            <a:picLocks noChangeAspect="1"/>
          </p:cNvPicPr>
          <p:nvPr/>
        </p:nvPicPr>
        <p:blipFill>
          <a:blip r:embed="rId2"/>
          <a:stretch>
            <a:fillRect/>
          </a:stretch>
        </p:blipFill>
        <p:spPr>
          <a:xfrm>
            <a:off x="6019800" y="2133923"/>
            <a:ext cx="5454930" cy="3524431"/>
          </a:xfrm>
          <a:prstGeom prst="rect">
            <a:avLst/>
          </a:prstGeom>
        </p:spPr>
      </p:pic>
    </p:spTree>
    <p:extLst>
      <p:ext uri="{BB962C8B-B14F-4D97-AF65-F5344CB8AC3E}">
        <p14:creationId xmlns:p14="http://schemas.microsoft.com/office/powerpoint/2010/main" val="279561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1089-7DD2-0F42-44E0-D222DD4B5871}"/>
              </a:ext>
            </a:extLst>
          </p:cNvPr>
          <p:cNvSpPr>
            <a:spLocks noGrp="1"/>
          </p:cNvSpPr>
          <p:nvPr>
            <p:ph type="title"/>
          </p:nvPr>
        </p:nvSpPr>
        <p:spPr/>
        <p:txBody>
          <a:bodyPr/>
          <a:lstStyle/>
          <a:p>
            <a:r>
              <a:rPr lang="en-IN" dirty="0"/>
              <a:t>Dynamic Memory Allocation</a:t>
            </a:r>
          </a:p>
        </p:txBody>
      </p:sp>
      <p:sp>
        <p:nvSpPr>
          <p:cNvPr id="3" name="Content Placeholder 2">
            <a:extLst>
              <a:ext uri="{FF2B5EF4-FFF2-40B4-BE49-F238E27FC236}">
                <a16:creationId xmlns:a16="http://schemas.microsoft.com/office/drawing/2014/main" id="{189812A4-1D73-969E-AE82-E15031B3841B}"/>
              </a:ext>
            </a:extLst>
          </p:cNvPr>
          <p:cNvSpPr>
            <a:spLocks noGrp="1"/>
          </p:cNvSpPr>
          <p:nvPr>
            <p:ph sz="half" idx="1"/>
          </p:nvPr>
        </p:nvSpPr>
        <p:spPr/>
        <p:txBody>
          <a:bodyPr>
            <a:normAutofit lnSpcReduction="10000"/>
          </a:bodyPr>
          <a:lstStyle/>
          <a:p>
            <a:r>
              <a:rPr lang="en-IN" dirty="0"/>
              <a:t>In </a:t>
            </a:r>
            <a:r>
              <a:rPr lang="en-IN" b="1" dirty="0"/>
              <a:t>dynamic memory allocation</a:t>
            </a:r>
            <a:r>
              <a:rPr lang="en-IN" dirty="0"/>
              <a:t>, memory is not allocated contiguously to the incoming processes.</a:t>
            </a:r>
          </a:p>
          <a:p>
            <a:r>
              <a:rPr lang="en-IN" dirty="0"/>
              <a:t>Here, one of the three strategies is used:</a:t>
            </a:r>
          </a:p>
          <a:p>
            <a:pPr lvl="1"/>
            <a:r>
              <a:rPr lang="en-US" b="1" dirty="0"/>
              <a:t>First fit</a:t>
            </a:r>
            <a:r>
              <a:rPr lang="en-US" dirty="0"/>
              <a:t>. Allocate the first free block that is big enough. </a:t>
            </a:r>
          </a:p>
          <a:p>
            <a:pPr lvl="1"/>
            <a:r>
              <a:rPr lang="en-US" b="1" dirty="0"/>
              <a:t>Best fit</a:t>
            </a:r>
            <a:r>
              <a:rPr lang="en-US" dirty="0"/>
              <a:t>. Allocate the smallest free block that is large enough. </a:t>
            </a:r>
          </a:p>
          <a:p>
            <a:pPr lvl="1"/>
            <a:r>
              <a:rPr lang="en-US" b="1" dirty="0"/>
              <a:t>Worst fit</a:t>
            </a:r>
            <a:r>
              <a:rPr lang="en-US" dirty="0"/>
              <a:t>. Allocate the largest free block.</a:t>
            </a:r>
            <a:endParaRPr lang="en-IN" dirty="0"/>
          </a:p>
        </p:txBody>
      </p:sp>
      <p:sp>
        <p:nvSpPr>
          <p:cNvPr id="4" name="Content Placeholder 3">
            <a:extLst>
              <a:ext uri="{FF2B5EF4-FFF2-40B4-BE49-F238E27FC236}">
                <a16:creationId xmlns:a16="http://schemas.microsoft.com/office/drawing/2014/main" id="{59A37150-EE9B-EA95-0070-187E4A01F0E6}"/>
              </a:ext>
            </a:extLst>
          </p:cNvPr>
          <p:cNvSpPr>
            <a:spLocks noGrp="1"/>
          </p:cNvSpPr>
          <p:nvPr>
            <p:ph sz="half" idx="2"/>
          </p:nvPr>
        </p:nvSpPr>
        <p:spPr/>
        <p:txBody>
          <a:bodyPr>
            <a:normAutofit lnSpcReduction="10000"/>
          </a:bodyPr>
          <a:lstStyle/>
          <a:p>
            <a:r>
              <a:rPr lang="en-IN" dirty="0"/>
              <a:t>Process 8 goes out, 9 and 10 come in</a:t>
            </a:r>
          </a:p>
          <a:p>
            <a:endParaRPr lang="en-IN" dirty="0"/>
          </a:p>
        </p:txBody>
      </p:sp>
      <p:pic>
        <p:nvPicPr>
          <p:cNvPr id="5" name="Picture 4">
            <a:extLst>
              <a:ext uri="{FF2B5EF4-FFF2-40B4-BE49-F238E27FC236}">
                <a16:creationId xmlns:a16="http://schemas.microsoft.com/office/drawing/2014/main" id="{763D0AA5-15CB-8704-5D0B-1CD8BCA935A1}"/>
              </a:ext>
            </a:extLst>
          </p:cNvPr>
          <p:cNvPicPr>
            <a:picLocks noChangeAspect="1"/>
          </p:cNvPicPr>
          <p:nvPr/>
        </p:nvPicPr>
        <p:blipFill>
          <a:blip r:embed="rId2"/>
          <a:stretch>
            <a:fillRect/>
          </a:stretch>
        </p:blipFill>
        <p:spPr>
          <a:xfrm>
            <a:off x="6019800" y="3203355"/>
            <a:ext cx="5950256" cy="1854295"/>
          </a:xfrm>
          <a:prstGeom prst="rect">
            <a:avLst/>
          </a:prstGeom>
        </p:spPr>
      </p:pic>
    </p:spTree>
    <p:extLst>
      <p:ext uri="{BB962C8B-B14F-4D97-AF65-F5344CB8AC3E}">
        <p14:creationId xmlns:p14="http://schemas.microsoft.com/office/powerpoint/2010/main" val="1511092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F1055B-7640-5B21-364A-A9C9E744F8AA}"/>
              </a:ext>
            </a:extLst>
          </p:cNvPr>
          <p:cNvSpPr>
            <a:spLocks noGrp="1"/>
          </p:cNvSpPr>
          <p:nvPr>
            <p:ph type="title"/>
          </p:nvPr>
        </p:nvSpPr>
        <p:spPr/>
        <p:txBody>
          <a:bodyPr/>
          <a:lstStyle/>
          <a:p>
            <a:r>
              <a:rPr lang="en-IN" dirty="0"/>
              <a:t>Fragmentation</a:t>
            </a:r>
          </a:p>
        </p:txBody>
      </p:sp>
      <p:sp>
        <p:nvSpPr>
          <p:cNvPr id="7" name="Content Placeholder 6">
            <a:extLst>
              <a:ext uri="{FF2B5EF4-FFF2-40B4-BE49-F238E27FC236}">
                <a16:creationId xmlns:a16="http://schemas.microsoft.com/office/drawing/2014/main" id="{78CDBFC8-18F2-17DC-8185-83884F56E898}"/>
              </a:ext>
            </a:extLst>
          </p:cNvPr>
          <p:cNvSpPr>
            <a:spLocks noGrp="1"/>
          </p:cNvSpPr>
          <p:nvPr>
            <p:ph sz="half" idx="1"/>
          </p:nvPr>
        </p:nvSpPr>
        <p:spPr/>
        <p:txBody>
          <a:bodyPr>
            <a:normAutofit lnSpcReduction="10000"/>
          </a:bodyPr>
          <a:lstStyle/>
          <a:p>
            <a:r>
              <a:rPr lang="en-US" dirty="0"/>
              <a:t>Both the first-fit and best-fit strategies for memory allocation suffer from </a:t>
            </a:r>
            <a:r>
              <a:rPr lang="en-US" b="1" dirty="0"/>
              <a:t>external fragmentation</a:t>
            </a:r>
            <a:r>
              <a:rPr lang="en-US" dirty="0"/>
              <a:t> – memory blocks available in the memory are not too small and non-contiguous</a:t>
            </a:r>
          </a:p>
          <a:p>
            <a:r>
              <a:rPr lang="en-US" b="1" dirty="0"/>
              <a:t>Internal fragmentation</a:t>
            </a:r>
            <a:r>
              <a:rPr lang="en-US" dirty="0"/>
              <a:t>—Unused memory that is internal to a partition, because a process does not fully utilize the allocated memory.</a:t>
            </a:r>
          </a:p>
          <a:p>
            <a:endParaRPr lang="en-US" dirty="0"/>
          </a:p>
          <a:p>
            <a:endParaRPr lang="en-IN" dirty="0"/>
          </a:p>
        </p:txBody>
      </p:sp>
      <p:sp>
        <p:nvSpPr>
          <p:cNvPr id="8" name="Content Placeholder 7">
            <a:extLst>
              <a:ext uri="{FF2B5EF4-FFF2-40B4-BE49-F238E27FC236}">
                <a16:creationId xmlns:a16="http://schemas.microsoft.com/office/drawing/2014/main" id="{536D1D87-BB4D-ED60-CE54-C53B22CF9AE4}"/>
              </a:ext>
            </a:extLst>
          </p:cNvPr>
          <p:cNvSpPr>
            <a:spLocks noGrp="1"/>
          </p:cNvSpPr>
          <p:nvPr>
            <p:ph sz="half" idx="2"/>
          </p:nvPr>
        </p:nvSpPr>
        <p:spPr/>
        <p:txBody>
          <a:bodyPr>
            <a:normAutofit lnSpcReduction="10000"/>
          </a:bodyPr>
          <a:lstStyle/>
          <a:p>
            <a:endParaRPr lang="en-IN"/>
          </a:p>
        </p:txBody>
      </p:sp>
      <p:pic>
        <p:nvPicPr>
          <p:cNvPr id="7170" name="Picture 2" descr="Operating System: Can somebody explain me internal and external  fragmentation in detail?">
            <a:extLst>
              <a:ext uri="{FF2B5EF4-FFF2-40B4-BE49-F238E27FC236}">
                <a16:creationId xmlns:a16="http://schemas.microsoft.com/office/drawing/2014/main" id="{ADD9D3A2-E589-3CA2-40E4-19D3F2A08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1005"/>
            <a:ext cx="4896678" cy="4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80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D47111-BA72-7B15-931A-1C8B5CC233A8}"/>
              </a:ext>
            </a:extLst>
          </p:cNvPr>
          <p:cNvSpPr>
            <a:spLocks noGrp="1"/>
          </p:cNvSpPr>
          <p:nvPr>
            <p:ph type="title"/>
          </p:nvPr>
        </p:nvSpPr>
        <p:spPr/>
        <p:txBody>
          <a:bodyPr/>
          <a:lstStyle/>
          <a:p>
            <a:r>
              <a:rPr lang="en-IN" dirty="0"/>
              <a:t>Compaction</a:t>
            </a:r>
          </a:p>
        </p:txBody>
      </p:sp>
      <p:sp>
        <p:nvSpPr>
          <p:cNvPr id="6" name="Content Placeholder 5">
            <a:extLst>
              <a:ext uri="{FF2B5EF4-FFF2-40B4-BE49-F238E27FC236}">
                <a16:creationId xmlns:a16="http://schemas.microsoft.com/office/drawing/2014/main" id="{6950118D-5125-6D2C-0217-7BBF3A2F3B1A}"/>
              </a:ext>
            </a:extLst>
          </p:cNvPr>
          <p:cNvSpPr>
            <a:spLocks noGrp="1"/>
          </p:cNvSpPr>
          <p:nvPr>
            <p:ph sz="half" idx="1"/>
          </p:nvPr>
        </p:nvSpPr>
        <p:spPr/>
        <p:txBody>
          <a:bodyPr>
            <a:normAutofit lnSpcReduction="10000"/>
          </a:bodyPr>
          <a:lstStyle/>
          <a:p>
            <a:r>
              <a:rPr lang="en-US" dirty="0"/>
              <a:t>One solution to the problem of external fragmentation is </a:t>
            </a:r>
            <a:r>
              <a:rPr lang="en-US" b="1" dirty="0"/>
              <a:t>compaction</a:t>
            </a:r>
            <a:r>
              <a:rPr lang="en-US" dirty="0"/>
              <a:t>. </a:t>
            </a:r>
          </a:p>
          <a:p>
            <a:r>
              <a:rPr lang="en-US" dirty="0"/>
              <a:t>The goal is to shuffle the memory contents so as to place all free memory together in one large block. </a:t>
            </a:r>
          </a:p>
          <a:p>
            <a:r>
              <a:rPr lang="en-US" dirty="0"/>
              <a:t>Compaction is not always possible, however. If relocation is static and is done at assembly or load time.</a:t>
            </a:r>
            <a:endParaRPr lang="en-IN" dirty="0"/>
          </a:p>
        </p:txBody>
      </p:sp>
      <p:sp>
        <p:nvSpPr>
          <p:cNvPr id="7" name="Content Placeholder 6">
            <a:extLst>
              <a:ext uri="{FF2B5EF4-FFF2-40B4-BE49-F238E27FC236}">
                <a16:creationId xmlns:a16="http://schemas.microsoft.com/office/drawing/2014/main" id="{100C2610-6248-77CA-5D1E-A659C58A3BBB}"/>
              </a:ext>
            </a:extLst>
          </p:cNvPr>
          <p:cNvSpPr>
            <a:spLocks noGrp="1"/>
          </p:cNvSpPr>
          <p:nvPr>
            <p:ph sz="half" idx="2"/>
          </p:nvPr>
        </p:nvSpPr>
        <p:spPr/>
        <p:txBody>
          <a:bodyPr>
            <a:normAutofit lnSpcReduction="10000"/>
          </a:bodyPr>
          <a:lstStyle/>
          <a:p>
            <a:endParaRPr lang="en-IN"/>
          </a:p>
        </p:txBody>
      </p:sp>
      <p:pic>
        <p:nvPicPr>
          <p:cNvPr id="3" name="Picture 2">
            <a:extLst>
              <a:ext uri="{FF2B5EF4-FFF2-40B4-BE49-F238E27FC236}">
                <a16:creationId xmlns:a16="http://schemas.microsoft.com/office/drawing/2014/main" id="{1DD0829D-3D61-B5E8-2EF4-89191548F9B4}"/>
              </a:ext>
            </a:extLst>
          </p:cNvPr>
          <p:cNvPicPr>
            <a:picLocks noChangeAspect="1"/>
          </p:cNvPicPr>
          <p:nvPr/>
        </p:nvPicPr>
        <p:blipFill>
          <a:blip r:embed="rId2"/>
          <a:stretch>
            <a:fillRect/>
          </a:stretch>
        </p:blipFill>
        <p:spPr>
          <a:xfrm>
            <a:off x="6019800" y="2098660"/>
            <a:ext cx="5759746" cy="3359323"/>
          </a:xfrm>
          <a:prstGeom prst="rect">
            <a:avLst/>
          </a:prstGeom>
        </p:spPr>
      </p:pic>
    </p:spTree>
    <p:extLst>
      <p:ext uri="{BB962C8B-B14F-4D97-AF65-F5344CB8AC3E}">
        <p14:creationId xmlns:p14="http://schemas.microsoft.com/office/powerpoint/2010/main" val="351202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F34416-AA6C-3A8E-4F72-5CDE15D06537}"/>
              </a:ext>
            </a:extLst>
          </p:cNvPr>
          <p:cNvSpPr>
            <a:spLocks noGrp="1"/>
          </p:cNvSpPr>
          <p:nvPr>
            <p:ph type="title"/>
          </p:nvPr>
        </p:nvSpPr>
        <p:spPr/>
        <p:txBody>
          <a:bodyPr/>
          <a:lstStyle/>
          <a:p>
            <a:r>
              <a:rPr lang="en-IN" dirty="0"/>
              <a:t>Segmentation</a:t>
            </a:r>
          </a:p>
        </p:txBody>
      </p:sp>
      <p:sp>
        <p:nvSpPr>
          <p:cNvPr id="5" name="Text Placeholder 4">
            <a:extLst>
              <a:ext uri="{FF2B5EF4-FFF2-40B4-BE49-F238E27FC236}">
                <a16:creationId xmlns:a16="http://schemas.microsoft.com/office/drawing/2014/main" id="{5EE023E7-C9E4-7698-58BA-FBDCB243BF7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119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a:t>
            </a:r>
          </a:p>
        </p:txBody>
      </p:sp>
      <p:sp>
        <p:nvSpPr>
          <p:cNvPr id="3" name="Content Placeholder 2">
            <a:extLst>
              <a:ext uri="{FF2B5EF4-FFF2-40B4-BE49-F238E27FC236}">
                <a16:creationId xmlns:a16="http://schemas.microsoft.com/office/drawing/2014/main" id="{6C1C2C2B-0462-9653-717D-2C081A3F5635}"/>
              </a:ext>
            </a:extLst>
          </p:cNvPr>
          <p:cNvSpPr>
            <a:spLocks noGrp="1"/>
          </p:cNvSpPr>
          <p:nvPr>
            <p:ph idx="1"/>
          </p:nvPr>
        </p:nvSpPr>
        <p:spPr/>
        <p:txBody>
          <a:bodyPr/>
          <a:lstStyle/>
          <a:p>
            <a:r>
              <a:rPr lang="en-US" dirty="0"/>
              <a:t>The memory is that part of the computer where programs and data are stored. </a:t>
            </a:r>
          </a:p>
          <a:p>
            <a:r>
              <a:rPr lang="en-US" dirty="0"/>
              <a:t>Memories consist of a number of </a:t>
            </a:r>
            <a:r>
              <a:rPr lang="en-US" b="1" dirty="0"/>
              <a:t>cells </a:t>
            </a:r>
            <a:r>
              <a:rPr lang="en-US" dirty="0"/>
              <a:t>(or locations), each of which can store a  piece of information. </a:t>
            </a:r>
          </a:p>
          <a:p>
            <a:r>
              <a:rPr lang="en-US" dirty="0"/>
              <a:t>Each cell has a number, called its </a:t>
            </a:r>
            <a:r>
              <a:rPr lang="en-US" b="1" dirty="0"/>
              <a:t>address</a:t>
            </a:r>
            <a:r>
              <a:rPr lang="en-US" dirty="0"/>
              <a:t>, by which programs can refer to it. </a:t>
            </a:r>
          </a:p>
          <a:p>
            <a:r>
              <a:rPr lang="en-US" dirty="0"/>
              <a:t>If a memory has n cells, they will have addresses 0 to n − 1.  </a:t>
            </a:r>
          </a:p>
          <a:p>
            <a:r>
              <a:rPr lang="en-US" dirty="0"/>
              <a:t>All cells in a memory contain the same number of bits. </a:t>
            </a:r>
            <a:endParaRPr lang="en-IN" dirty="0"/>
          </a:p>
        </p:txBody>
      </p:sp>
    </p:spTree>
    <p:extLst>
      <p:ext uri="{BB962C8B-B14F-4D97-AF65-F5344CB8AC3E}">
        <p14:creationId xmlns:p14="http://schemas.microsoft.com/office/powerpoint/2010/main" val="956546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1C9D65-15AD-E7C6-C314-32BBB6FA41C4}"/>
              </a:ext>
            </a:extLst>
          </p:cNvPr>
          <p:cNvSpPr>
            <a:spLocks noGrp="1"/>
          </p:cNvSpPr>
          <p:nvPr>
            <p:ph type="title"/>
          </p:nvPr>
        </p:nvSpPr>
        <p:spPr/>
        <p:txBody>
          <a:bodyPr/>
          <a:lstStyle/>
          <a:p>
            <a:r>
              <a:rPr lang="en-IN" dirty="0"/>
              <a:t>Segmentation</a:t>
            </a:r>
          </a:p>
        </p:txBody>
      </p:sp>
      <p:sp>
        <p:nvSpPr>
          <p:cNvPr id="5" name="Content Placeholder 4">
            <a:extLst>
              <a:ext uri="{FF2B5EF4-FFF2-40B4-BE49-F238E27FC236}">
                <a16:creationId xmlns:a16="http://schemas.microsoft.com/office/drawing/2014/main" id="{9C2F6FE7-2AF0-6FDE-E037-A5ECF8E16FB4}"/>
              </a:ext>
            </a:extLst>
          </p:cNvPr>
          <p:cNvSpPr>
            <a:spLocks noGrp="1"/>
          </p:cNvSpPr>
          <p:nvPr>
            <p:ph sz="half" idx="1"/>
          </p:nvPr>
        </p:nvSpPr>
        <p:spPr/>
        <p:txBody>
          <a:bodyPr>
            <a:normAutofit fontScale="92500"/>
          </a:bodyPr>
          <a:lstStyle/>
          <a:p>
            <a:r>
              <a:rPr lang="en-IN" dirty="0"/>
              <a:t>When a compiler compiles a program, it uses many tables: symbol table, source text, constants, parse tree, call stack, …</a:t>
            </a:r>
          </a:p>
          <a:p>
            <a:r>
              <a:rPr lang="en-IN" dirty="0"/>
              <a:t>Memory needs of these tables are different (not of the same size)</a:t>
            </a:r>
          </a:p>
          <a:p>
            <a:r>
              <a:rPr lang="en-IN" dirty="0"/>
              <a:t>Here, it is better to provide the computer with many completely independent address spaces, called as </a:t>
            </a:r>
            <a:r>
              <a:rPr lang="en-IN" b="1" dirty="0"/>
              <a:t>segments</a:t>
            </a:r>
            <a:endParaRPr lang="en-IN" dirty="0"/>
          </a:p>
        </p:txBody>
      </p:sp>
      <p:sp>
        <p:nvSpPr>
          <p:cNvPr id="8" name="Content Placeholder 7">
            <a:extLst>
              <a:ext uri="{FF2B5EF4-FFF2-40B4-BE49-F238E27FC236}">
                <a16:creationId xmlns:a16="http://schemas.microsoft.com/office/drawing/2014/main" id="{220AFF20-13F4-C7C4-786B-08B5215D7538}"/>
              </a:ext>
            </a:extLst>
          </p:cNvPr>
          <p:cNvSpPr>
            <a:spLocks noGrp="1"/>
          </p:cNvSpPr>
          <p:nvPr>
            <p:ph sz="half" idx="2"/>
          </p:nvPr>
        </p:nvSpPr>
        <p:spPr/>
        <p:txBody>
          <a:bodyPr>
            <a:normAutofit fontScale="92500"/>
          </a:bodyPr>
          <a:lstStyle/>
          <a:p>
            <a:endParaRPr lang="en-IN"/>
          </a:p>
        </p:txBody>
      </p:sp>
      <p:pic>
        <p:nvPicPr>
          <p:cNvPr id="7" name="Picture 6">
            <a:extLst>
              <a:ext uri="{FF2B5EF4-FFF2-40B4-BE49-F238E27FC236}">
                <a16:creationId xmlns:a16="http://schemas.microsoft.com/office/drawing/2014/main" id="{5C341960-1759-442B-09E7-2F8781F5DFAD}"/>
              </a:ext>
            </a:extLst>
          </p:cNvPr>
          <p:cNvPicPr>
            <a:picLocks noChangeAspect="1"/>
          </p:cNvPicPr>
          <p:nvPr/>
        </p:nvPicPr>
        <p:blipFill>
          <a:blip r:embed="rId2"/>
          <a:stretch>
            <a:fillRect/>
          </a:stretch>
        </p:blipFill>
        <p:spPr>
          <a:xfrm>
            <a:off x="6019800" y="681036"/>
            <a:ext cx="5671133" cy="5185507"/>
          </a:xfrm>
          <a:prstGeom prst="rect">
            <a:avLst/>
          </a:prstGeom>
        </p:spPr>
      </p:pic>
    </p:spTree>
    <p:extLst>
      <p:ext uri="{BB962C8B-B14F-4D97-AF65-F5344CB8AC3E}">
        <p14:creationId xmlns:p14="http://schemas.microsoft.com/office/powerpoint/2010/main" val="1041358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B95B-4213-4131-1F6C-856FD736E6D2}"/>
              </a:ext>
            </a:extLst>
          </p:cNvPr>
          <p:cNvSpPr>
            <a:spLocks noGrp="1"/>
          </p:cNvSpPr>
          <p:nvPr>
            <p:ph type="title"/>
          </p:nvPr>
        </p:nvSpPr>
        <p:spPr/>
        <p:txBody>
          <a:bodyPr/>
          <a:lstStyle/>
          <a:p>
            <a:r>
              <a:rPr lang="en-IN" dirty="0"/>
              <a:t>Segmentation</a:t>
            </a:r>
          </a:p>
        </p:txBody>
      </p:sp>
      <p:sp>
        <p:nvSpPr>
          <p:cNvPr id="3" name="Content Placeholder 2">
            <a:extLst>
              <a:ext uri="{FF2B5EF4-FFF2-40B4-BE49-F238E27FC236}">
                <a16:creationId xmlns:a16="http://schemas.microsoft.com/office/drawing/2014/main" id="{729CC2DA-40A2-94D1-42CE-3551506814B9}"/>
              </a:ext>
            </a:extLst>
          </p:cNvPr>
          <p:cNvSpPr>
            <a:spLocks noGrp="1"/>
          </p:cNvSpPr>
          <p:nvPr>
            <p:ph idx="1"/>
          </p:nvPr>
        </p:nvSpPr>
        <p:spPr/>
        <p:txBody>
          <a:bodyPr>
            <a:normAutofit fontScale="92500" lnSpcReduction="10000"/>
          </a:bodyPr>
          <a:lstStyle/>
          <a:p>
            <a:r>
              <a:rPr lang="en-IN" dirty="0"/>
              <a:t>In </a:t>
            </a:r>
            <a:r>
              <a:rPr lang="en-IN" b="1" dirty="0"/>
              <a:t>segmentation</a:t>
            </a:r>
            <a:r>
              <a:rPr lang="en-IN" dirty="0"/>
              <a:t>, we consider the main memory to be made up of a collection of </a:t>
            </a:r>
            <a:r>
              <a:rPr lang="en-IN" b="1" dirty="0"/>
              <a:t>segments</a:t>
            </a:r>
            <a:endParaRPr lang="en-IN" dirty="0"/>
          </a:p>
          <a:p>
            <a:r>
              <a:rPr lang="en-IN" dirty="0"/>
              <a:t>Logical address of a segment has two parts: </a:t>
            </a:r>
            <a:r>
              <a:rPr lang="en-IN" b="1" dirty="0"/>
              <a:t>segment number </a:t>
            </a:r>
            <a:r>
              <a:rPr lang="en-IN" dirty="0"/>
              <a:t>and </a:t>
            </a:r>
            <a:r>
              <a:rPr lang="en-IN" b="1" dirty="0"/>
              <a:t>offset</a:t>
            </a:r>
          </a:p>
          <a:p>
            <a:r>
              <a:rPr lang="en-IN" dirty="0"/>
              <a:t>Each segment is a linear sequence of addresses from 0 to some maximum value</a:t>
            </a:r>
          </a:p>
          <a:p>
            <a:r>
              <a:rPr lang="en-IN" dirty="0"/>
              <a:t>A segment is a </a:t>
            </a:r>
            <a:r>
              <a:rPr lang="en-IN" i="1" dirty="0"/>
              <a:t>logical entity</a:t>
            </a:r>
          </a:p>
          <a:p>
            <a:r>
              <a:rPr lang="en-IN" dirty="0"/>
              <a:t>Different segments can have different lengths, capped by the maximum value mentioned above</a:t>
            </a:r>
          </a:p>
          <a:p>
            <a:r>
              <a:rPr lang="en-IN" dirty="0"/>
              <a:t>Segment lengths can change during program execution, if necessary</a:t>
            </a:r>
          </a:p>
          <a:p>
            <a:r>
              <a:rPr lang="en-IN" dirty="0"/>
              <a:t>So, different segments can grow or shrink without affecting other segments</a:t>
            </a:r>
          </a:p>
        </p:txBody>
      </p:sp>
    </p:spTree>
    <p:extLst>
      <p:ext uri="{BB962C8B-B14F-4D97-AF65-F5344CB8AC3E}">
        <p14:creationId xmlns:p14="http://schemas.microsoft.com/office/powerpoint/2010/main" val="93209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9E938-21D1-D658-45C8-BEB7428EBDAC}"/>
              </a:ext>
            </a:extLst>
          </p:cNvPr>
          <p:cNvSpPr>
            <a:spLocks noGrp="1"/>
          </p:cNvSpPr>
          <p:nvPr>
            <p:ph type="title"/>
          </p:nvPr>
        </p:nvSpPr>
        <p:spPr/>
        <p:txBody>
          <a:bodyPr/>
          <a:lstStyle/>
          <a:p>
            <a:r>
              <a:rPr lang="en-IN" dirty="0"/>
              <a:t>Segmentation Example</a:t>
            </a:r>
          </a:p>
        </p:txBody>
      </p:sp>
      <p:sp>
        <p:nvSpPr>
          <p:cNvPr id="6" name="Content Placeholder 5">
            <a:extLst>
              <a:ext uri="{FF2B5EF4-FFF2-40B4-BE49-F238E27FC236}">
                <a16:creationId xmlns:a16="http://schemas.microsoft.com/office/drawing/2014/main" id="{91E718B1-D996-1F71-4D4E-FD22D241699D}"/>
              </a:ext>
            </a:extLst>
          </p:cNvPr>
          <p:cNvSpPr>
            <a:spLocks noGrp="1"/>
          </p:cNvSpPr>
          <p:nvPr>
            <p:ph idx="1"/>
          </p:nvPr>
        </p:nvSpPr>
        <p:spPr>
          <a:xfrm>
            <a:off x="838200" y="1509713"/>
            <a:ext cx="10515600" cy="4667250"/>
          </a:xfrm>
        </p:spPr>
        <p:txBody>
          <a:bodyPr>
            <a:normAutofit/>
          </a:bodyPr>
          <a:lstStyle/>
          <a:p>
            <a:r>
              <a:rPr lang="en-IN" dirty="0"/>
              <a:t>Consider a user program divided into five segments, numbered 0 to 4</a:t>
            </a:r>
          </a:p>
          <a:p>
            <a:endParaRPr lang="en-IN" dirty="0"/>
          </a:p>
        </p:txBody>
      </p:sp>
      <p:pic>
        <p:nvPicPr>
          <p:cNvPr id="4098" name="Picture 2" descr="Segmentation table example">
            <a:extLst>
              <a:ext uri="{FF2B5EF4-FFF2-40B4-BE49-F238E27FC236}">
                <a16:creationId xmlns:a16="http://schemas.microsoft.com/office/drawing/2014/main" id="{F9ED835C-8B32-3065-76B6-7CC5D1E84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581" y="2036638"/>
            <a:ext cx="571500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698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7AF2-2758-337D-FBBC-A8A946E61AB5}"/>
              </a:ext>
            </a:extLst>
          </p:cNvPr>
          <p:cNvSpPr>
            <a:spLocks noGrp="1"/>
          </p:cNvSpPr>
          <p:nvPr>
            <p:ph type="title"/>
          </p:nvPr>
        </p:nvSpPr>
        <p:spPr/>
        <p:txBody>
          <a:bodyPr/>
          <a:lstStyle/>
          <a:p>
            <a:r>
              <a:rPr lang="en-IN" dirty="0"/>
              <a:t>Segmentation Example</a:t>
            </a:r>
          </a:p>
        </p:txBody>
      </p:sp>
      <p:sp>
        <p:nvSpPr>
          <p:cNvPr id="3" name="Content Placeholder 2">
            <a:extLst>
              <a:ext uri="{FF2B5EF4-FFF2-40B4-BE49-F238E27FC236}">
                <a16:creationId xmlns:a16="http://schemas.microsoft.com/office/drawing/2014/main" id="{30C00137-9490-1694-337F-EDAE5E649090}"/>
              </a:ext>
            </a:extLst>
          </p:cNvPr>
          <p:cNvSpPr>
            <a:spLocks noGrp="1"/>
          </p:cNvSpPr>
          <p:nvPr>
            <p:ph idx="1"/>
          </p:nvPr>
        </p:nvSpPr>
        <p:spPr/>
        <p:txBody>
          <a:bodyPr>
            <a:normAutofit lnSpcReduction="10000"/>
          </a:bodyPr>
          <a:lstStyle/>
          <a:p>
            <a:r>
              <a:rPr lang="en-IN" dirty="0"/>
              <a:t>Suppose the CPU calls for segment number 2, whose length is 400 bytes, starting at physical memory address 4300</a:t>
            </a:r>
          </a:p>
          <a:p>
            <a:r>
              <a:rPr lang="en-IN" dirty="0"/>
              <a:t>The CPU wants to read the 53</a:t>
            </a:r>
            <a:r>
              <a:rPr lang="en-IN" baseline="30000" dirty="0"/>
              <a:t>rd</a:t>
            </a:r>
            <a:r>
              <a:rPr lang="en-IN" dirty="0"/>
              <a:t> byte in this segment</a:t>
            </a:r>
          </a:p>
          <a:p>
            <a:r>
              <a:rPr lang="en-IN" dirty="0"/>
              <a:t>So, the CPU informs the operating system that I want data at segment number 2, offset 53</a:t>
            </a:r>
          </a:p>
          <a:p>
            <a:r>
              <a:rPr lang="en-IN" dirty="0"/>
              <a:t>As we can see, the offset 53 is between 0 and the limit of the segment, which is 400</a:t>
            </a:r>
          </a:p>
          <a:p>
            <a:r>
              <a:rPr lang="en-IN" dirty="0"/>
              <a:t>So, the operating system will read this byte as: Base register + Offset for the given segment, which is: 4300 + 53 = Byte at physical memory location 4353</a:t>
            </a:r>
          </a:p>
          <a:p>
            <a:endParaRPr lang="en-IN" dirty="0"/>
          </a:p>
        </p:txBody>
      </p:sp>
    </p:spTree>
    <p:extLst>
      <p:ext uri="{BB962C8B-B14F-4D97-AF65-F5344CB8AC3E}">
        <p14:creationId xmlns:p14="http://schemas.microsoft.com/office/powerpoint/2010/main" val="922544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D2F1-B191-A3B6-2F76-904397B3F536}"/>
              </a:ext>
            </a:extLst>
          </p:cNvPr>
          <p:cNvSpPr>
            <a:spLocks noGrp="1"/>
          </p:cNvSpPr>
          <p:nvPr>
            <p:ph type="title"/>
          </p:nvPr>
        </p:nvSpPr>
        <p:spPr/>
        <p:txBody>
          <a:bodyPr/>
          <a:lstStyle/>
          <a:p>
            <a:r>
              <a:rPr lang="en-IN" dirty="0"/>
              <a:t>Segmentation: Demo</a:t>
            </a:r>
          </a:p>
        </p:txBody>
      </p:sp>
      <p:sp>
        <p:nvSpPr>
          <p:cNvPr id="3" name="Content Placeholder 2">
            <a:extLst>
              <a:ext uri="{FF2B5EF4-FFF2-40B4-BE49-F238E27FC236}">
                <a16:creationId xmlns:a16="http://schemas.microsoft.com/office/drawing/2014/main" id="{5AFB6043-BED7-9162-0499-D578B5B7674A}"/>
              </a:ext>
            </a:extLst>
          </p:cNvPr>
          <p:cNvSpPr>
            <a:spLocks noGrp="1"/>
          </p:cNvSpPr>
          <p:nvPr>
            <p:ph sz="half" idx="1"/>
          </p:nvPr>
        </p:nvSpPr>
        <p:spPr/>
        <p:txBody>
          <a:bodyPr/>
          <a:lstStyle/>
          <a:p>
            <a:r>
              <a:rPr lang="en-IN" dirty="0"/>
              <a:t>In the emu8086 program, start a new program then click on Emulate, Single step:</a:t>
            </a:r>
          </a:p>
          <a:p>
            <a:endParaRPr lang="da-DK" dirty="0"/>
          </a:p>
          <a:p>
            <a:r>
              <a:rPr lang="da-DK" dirty="0">
                <a:solidFill>
                  <a:srgbClr val="FFFF00"/>
                </a:solidFill>
                <a:latin typeface="Cascadia Code Light" panose="020B0609020000020004" pitchFamily="49" charset="0"/>
                <a:ea typeface="Cascadia Code Light" panose="020B0609020000020004" pitchFamily="49" charset="0"/>
                <a:cs typeface="Cascadia Code Light" panose="020B0609020000020004" pitchFamily="49" charset="0"/>
              </a:rPr>
              <a:t>org 100h</a:t>
            </a:r>
          </a:p>
          <a:p>
            <a:endParaRPr lang="da-DK" dirty="0">
              <a:solidFill>
                <a:srgbClr val="FFFF00"/>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r>
              <a:rPr lang="da-DK" dirty="0">
                <a:solidFill>
                  <a:srgbClr val="FFFF00"/>
                </a:solidFill>
                <a:latin typeface="Cascadia Code Light" panose="020B0609020000020004" pitchFamily="49" charset="0"/>
                <a:ea typeface="Cascadia Code Light" panose="020B0609020000020004" pitchFamily="49" charset="0"/>
                <a:cs typeface="Cascadia Code Light" panose="020B0609020000020004" pitchFamily="49" charset="0"/>
              </a:rPr>
              <a:t>mov [0xff], 0x30</a:t>
            </a:r>
          </a:p>
          <a:p>
            <a:endParaRPr lang="da-DK" dirty="0">
              <a:solidFill>
                <a:srgbClr val="FFFF00"/>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r>
              <a:rPr lang="da-DK" dirty="0">
                <a:solidFill>
                  <a:srgbClr val="FFFF00"/>
                </a:solidFill>
                <a:latin typeface="Cascadia Code Light" panose="020B0609020000020004" pitchFamily="49" charset="0"/>
                <a:ea typeface="Cascadia Code Light" panose="020B0609020000020004" pitchFamily="49" charset="0"/>
                <a:cs typeface="Cascadia Code Light" panose="020B0609020000020004" pitchFamily="49" charset="0"/>
              </a:rPr>
              <a:t>ret</a:t>
            </a:r>
            <a:endParaRPr lang="en-IN" dirty="0">
              <a:solidFill>
                <a:srgbClr val="FFFF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4" name="Content Placeholder 3">
            <a:extLst>
              <a:ext uri="{FF2B5EF4-FFF2-40B4-BE49-F238E27FC236}">
                <a16:creationId xmlns:a16="http://schemas.microsoft.com/office/drawing/2014/main" id="{1E456019-EC96-8B2F-1092-A482B7D9FF23}"/>
              </a:ext>
            </a:extLst>
          </p:cNvPr>
          <p:cNvSpPr>
            <a:spLocks noGrp="1"/>
          </p:cNvSpPr>
          <p:nvPr>
            <p:ph sz="half" idx="2"/>
          </p:nvPr>
        </p:nvSpPr>
        <p:spPr/>
        <p:txBody>
          <a:bodyPr/>
          <a:lstStyle/>
          <a:p>
            <a:r>
              <a:rPr lang="en-IN" dirty="0"/>
              <a:t>After executing the </a:t>
            </a:r>
            <a:r>
              <a:rPr lang="en-IN" i="1" dirty="0"/>
              <a:t>mov</a:t>
            </a:r>
            <a:r>
              <a:rPr lang="en-IN" dirty="0"/>
              <a:t> statement, click on View-Memory</a:t>
            </a:r>
          </a:p>
          <a:p>
            <a:r>
              <a:rPr lang="en-IN" dirty="0"/>
              <a:t>Change this address		to FF 			 and click Update</a:t>
            </a:r>
          </a:p>
          <a:p>
            <a:r>
              <a:rPr lang="en-IN" dirty="0"/>
              <a:t>We will see hex 30 at this memory location</a:t>
            </a:r>
          </a:p>
          <a:p>
            <a:r>
              <a:rPr lang="en-IN" dirty="0"/>
              <a:t>Note that the Data Segment register (DS) has 0700 </a:t>
            </a:r>
          </a:p>
        </p:txBody>
      </p:sp>
      <p:pic>
        <p:nvPicPr>
          <p:cNvPr id="6" name="Picture 5">
            <a:extLst>
              <a:ext uri="{FF2B5EF4-FFF2-40B4-BE49-F238E27FC236}">
                <a16:creationId xmlns:a16="http://schemas.microsoft.com/office/drawing/2014/main" id="{EF2BD3E1-7E0A-819B-0044-FAC425E371F9}"/>
              </a:ext>
            </a:extLst>
          </p:cNvPr>
          <p:cNvPicPr>
            <a:picLocks noChangeAspect="1"/>
          </p:cNvPicPr>
          <p:nvPr/>
        </p:nvPicPr>
        <p:blipFill>
          <a:blip r:embed="rId2"/>
          <a:stretch>
            <a:fillRect/>
          </a:stretch>
        </p:blipFill>
        <p:spPr>
          <a:xfrm>
            <a:off x="9451444" y="3068141"/>
            <a:ext cx="997374" cy="480217"/>
          </a:xfrm>
          <a:prstGeom prst="rect">
            <a:avLst/>
          </a:prstGeom>
        </p:spPr>
      </p:pic>
      <p:pic>
        <p:nvPicPr>
          <p:cNvPr id="8" name="Picture 7">
            <a:extLst>
              <a:ext uri="{FF2B5EF4-FFF2-40B4-BE49-F238E27FC236}">
                <a16:creationId xmlns:a16="http://schemas.microsoft.com/office/drawing/2014/main" id="{4690F593-A68C-61C8-B39D-AF811612BE78}"/>
              </a:ext>
            </a:extLst>
          </p:cNvPr>
          <p:cNvPicPr>
            <a:picLocks noChangeAspect="1"/>
          </p:cNvPicPr>
          <p:nvPr/>
        </p:nvPicPr>
        <p:blipFill>
          <a:blip r:embed="rId3"/>
          <a:stretch>
            <a:fillRect/>
          </a:stretch>
        </p:blipFill>
        <p:spPr>
          <a:xfrm>
            <a:off x="6999719" y="3597160"/>
            <a:ext cx="1994002" cy="279414"/>
          </a:xfrm>
          <a:prstGeom prst="rect">
            <a:avLst/>
          </a:prstGeom>
        </p:spPr>
      </p:pic>
      <p:pic>
        <p:nvPicPr>
          <p:cNvPr id="10" name="Picture 9">
            <a:extLst>
              <a:ext uri="{FF2B5EF4-FFF2-40B4-BE49-F238E27FC236}">
                <a16:creationId xmlns:a16="http://schemas.microsoft.com/office/drawing/2014/main" id="{D6B4F6F5-2822-B871-7A92-7A3133150568}"/>
              </a:ext>
            </a:extLst>
          </p:cNvPr>
          <p:cNvPicPr>
            <a:picLocks noChangeAspect="1"/>
          </p:cNvPicPr>
          <p:nvPr/>
        </p:nvPicPr>
        <p:blipFill>
          <a:blip r:embed="rId4"/>
          <a:stretch>
            <a:fillRect/>
          </a:stretch>
        </p:blipFill>
        <p:spPr>
          <a:xfrm>
            <a:off x="9027700" y="4790874"/>
            <a:ext cx="2186909" cy="368876"/>
          </a:xfrm>
          <a:prstGeom prst="rect">
            <a:avLst/>
          </a:prstGeom>
        </p:spPr>
      </p:pic>
      <p:pic>
        <p:nvPicPr>
          <p:cNvPr id="12" name="Picture 11">
            <a:extLst>
              <a:ext uri="{FF2B5EF4-FFF2-40B4-BE49-F238E27FC236}">
                <a16:creationId xmlns:a16="http://schemas.microsoft.com/office/drawing/2014/main" id="{C2FA4EA3-E584-1B75-3695-7F779E09D643}"/>
              </a:ext>
            </a:extLst>
          </p:cNvPr>
          <p:cNvPicPr>
            <a:picLocks noChangeAspect="1"/>
          </p:cNvPicPr>
          <p:nvPr/>
        </p:nvPicPr>
        <p:blipFill>
          <a:blip r:embed="rId5"/>
          <a:stretch>
            <a:fillRect/>
          </a:stretch>
        </p:blipFill>
        <p:spPr>
          <a:xfrm>
            <a:off x="9818861" y="5713245"/>
            <a:ext cx="1560809" cy="463718"/>
          </a:xfrm>
          <a:prstGeom prst="rect">
            <a:avLst/>
          </a:prstGeom>
        </p:spPr>
      </p:pic>
    </p:spTree>
    <p:extLst>
      <p:ext uri="{BB962C8B-B14F-4D97-AF65-F5344CB8AC3E}">
        <p14:creationId xmlns:p14="http://schemas.microsoft.com/office/powerpoint/2010/main" val="81849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71C83-0472-44FF-E444-AAF256A11AA8}"/>
              </a:ext>
            </a:extLst>
          </p:cNvPr>
          <p:cNvSpPr>
            <a:spLocks noGrp="1"/>
          </p:cNvSpPr>
          <p:nvPr>
            <p:ph type="title"/>
          </p:nvPr>
        </p:nvSpPr>
        <p:spPr/>
        <p:txBody>
          <a:bodyPr/>
          <a:lstStyle/>
          <a:p>
            <a:r>
              <a:rPr lang="en-IN" dirty="0"/>
              <a:t>Segmentation Demo: Conclusion</a:t>
            </a:r>
          </a:p>
        </p:txBody>
      </p:sp>
      <p:sp>
        <p:nvSpPr>
          <p:cNvPr id="5" name="Content Placeholder 4">
            <a:extLst>
              <a:ext uri="{FF2B5EF4-FFF2-40B4-BE49-F238E27FC236}">
                <a16:creationId xmlns:a16="http://schemas.microsoft.com/office/drawing/2014/main" id="{BD5D9871-E359-D769-B16E-2D199ABF4396}"/>
              </a:ext>
            </a:extLst>
          </p:cNvPr>
          <p:cNvSpPr>
            <a:spLocks noGrp="1"/>
          </p:cNvSpPr>
          <p:nvPr>
            <p:ph idx="1"/>
          </p:nvPr>
        </p:nvSpPr>
        <p:spPr/>
        <p:txBody>
          <a:bodyPr>
            <a:normAutofit fontScale="92500" lnSpcReduction="20000"/>
          </a:bodyPr>
          <a:lstStyle/>
          <a:p>
            <a:r>
              <a:rPr lang="en-IN" dirty="0"/>
              <a:t>Our statement: </a:t>
            </a:r>
            <a:r>
              <a:rPr lang="da-DK" dirty="0">
                <a:solidFill>
                  <a:srgbClr val="FFFF00"/>
                </a:solidFill>
                <a:latin typeface="Cascadia Code Light" panose="020B0609020000020004" pitchFamily="49" charset="0"/>
                <a:ea typeface="Cascadia Code Light" panose="020B0609020000020004" pitchFamily="49" charset="0"/>
                <a:cs typeface="Cascadia Code Light" panose="020B0609020000020004" pitchFamily="49" charset="0"/>
              </a:rPr>
              <a:t>mov [0xff], 0x30</a:t>
            </a:r>
          </a:p>
          <a:p>
            <a:endParaRPr lang="en-IN" dirty="0"/>
          </a:p>
          <a:p>
            <a:r>
              <a:rPr lang="en-IN" dirty="0"/>
              <a:t>Actual  working: Because the data segment begins at segment address </a:t>
            </a:r>
            <a:r>
              <a:rPr lang="en-IN" dirty="0">
                <a:latin typeface="Cascadia Code Light" panose="020B0609020000020004" pitchFamily="49" charset="0"/>
                <a:ea typeface="Cascadia Code Light" panose="020B0609020000020004" pitchFamily="49" charset="0"/>
                <a:cs typeface="Cascadia Code Light" panose="020B0609020000020004" pitchFamily="49" charset="0"/>
              </a:rPr>
              <a:t>0700</a:t>
            </a:r>
            <a:r>
              <a:rPr lang="en-IN" dirty="0"/>
              <a:t>, the actual address is not </a:t>
            </a:r>
            <a:r>
              <a:rPr lang="en-IN" dirty="0">
                <a:latin typeface="Cascadia Code Light" panose="020B0609020000020004" pitchFamily="49" charset="0"/>
                <a:ea typeface="Cascadia Code Light" panose="020B0609020000020004" pitchFamily="49" charset="0"/>
                <a:cs typeface="Cascadia Code Light" panose="020B0609020000020004" pitchFamily="49" charset="0"/>
              </a:rPr>
              <a:t>0x30</a:t>
            </a:r>
            <a:r>
              <a:rPr lang="en-IN" dirty="0"/>
              <a:t>, but it is </a:t>
            </a:r>
            <a:r>
              <a:rPr lang="en-IN" dirty="0">
                <a:latin typeface="Cascadia Code Light" panose="020B0609020000020004" pitchFamily="49" charset="0"/>
                <a:ea typeface="Cascadia Code Light" panose="020B0609020000020004" pitchFamily="49" charset="0"/>
                <a:cs typeface="Cascadia Code Light" panose="020B0609020000020004" pitchFamily="49" charset="0"/>
              </a:rPr>
              <a:t>0700:FF</a:t>
            </a:r>
          </a:p>
          <a:p>
            <a:endParaRPr lang="en-IN" dirty="0">
              <a:latin typeface="Cascadia Code Light" panose="020B0609020000020004" pitchFamily="49" charset="0"/>
              <a:ea typeface="Cascadia Code Light" panose="020B0609020000020004" pitchFamily="49" charset="0"/>
              <a:cs typeface="Cascadia Code Light" panose="020B0609020000020004" pitchFamily="49" charset="0"/>
            </a:endParaRPr>
          </a:p>
          <a:p>
            <a:r>
              <a:rPr lang="en-IN" dirty="0"/>
              <a:t>In the address </a:t>
            </a:r>
            <a:r>
              <a:rPr lang="en-IN" dirty="0">
                <a:latin typeface="Cascadia Code Light" panose="020B0609020000020004" pitchFamily="49" charset="0"/>
                <a:ea typeface="Cascadia Code Light" panose="020B0609020000020004" pitchFamily="49" charset="0"/>
                <a:cs typeface="Cascadia Code Light" panose="020B0609020000020004" pitchFamily="49" charset="0"/>
              </a:rPr>
              <a:t>0700:FF</a:t>
            </a:r>
            <a:r>
              <a:rPr lang="en-IN" dirty="0"/>
              <a:t>, </a:t>
            </a:r>
            <a:r>
              <a:rPr lang="en-IN" dirty="0">
                <a:latin typeface="Cascadia Code Light" panose="020B0609020000020004" pitchFamily="49" charset="0"/>
                <a:ea typeface="Cascadia Code Light" panose="020B0609020000020004" pitchFamily="49" charset="0"/>
                <a:cs typeface="Cascadia Code Light" panose="020B0609020000020004" pitchFamily="49" charset="0"/>
              </a:rPr>
              <a:t>0700 </a:t>
            </a:r>
            <a:r>
              <a:rPr lang="en-IN" dirty="0"/>
              <a:t>is the </a:t>
            </a:r>
            <a:r>
              <a:rPr lang="en-IN" u="sng" dirty="0"/>
              <a:t>segment address</a:t>
            </a:r>
            <a:r>
              <a:rPr lang="en-IN" dirty="0"/>
              <a:t> and </a:t>
            </a:r>
            <a:r>
              <a:rPr lang="en-IN" dirty="0">
                <a:latin typeface="Cascadia Code Light" panose="020B0609020000020004" pitchFamily="49" charset="0"/>
                <a:ea typeface="Cascadia Code Light" panose="020B0609020000020004" pitchFamily="49" charset="0"/>
                <a:cs typeface="Cascadia Code Light" panose="020B0609020000020004" pitchFamily="49" charset="0"/>
              </a:rPr>
              <a:t>FF </a:t>
            </a:r>
            <a:r>
              <a:rPr lang="en-IN" dirty="0"/>
              <a:t>is the </a:t>
            </a:r>
            <a:r>
              <a:rPr lang="en-IN" u="sng" dirty="0"/>
              <a:t>offset address</a:t>
            </a:r>
          </a:p>
          <a:p>
            <a:endParaRPr lang="en-IN" u="sng" dirty="0">
              <a:latin typeface="Cascadia Code Light" panose="020B0609020000020004" pitchFamily="49" charset="0"/>
              <a:ea typeface="Cascadia Code Light" panose="020B0609020000020004" pitchFamily="49" charset="0"/>
              <a:cs typeface="Cascadia Code Light" panose="020B0609020000020004" pitchFamily="49" charset="0"/>
            </a:endParaRPr>
          </a:p>
          <a:p>
            <a:r>
              <a:rPr lang="en-IN" dirty="0">
                <a:ea typeface="Cascadia Code Light" panose="020B0609020000020004" pitchFamily="49" charset="0"/>
                <a:cs typeface="Cascadia Code Light" panose="020B0609020000020004" pitchFamily="49" charset="0"/>
              </a:rPr>
              <a:t>To convert it to decimal, formula is: (Segment address x 16) + Offset address = (1792 x 16) + 255 = 28927 … Another way to calculate is in the calculator program, select Hex and type 07000 + FF. Result will be the same.</a:t>
            </a:r>
          </a:p>
          <a:p>
            <a:endParaRPr lang="en-IN" dirty="0">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386604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B23C7-4FBF-65ED-B2C6-052027B29A52}"/>
              </a:ext>
            </a:extLst>
          </p:cNvPr>
          <p:cNvSpPr>
            <a:spLocks noGrp="1"/>
          </p:cNvSpPr>
          <p:nvPr>
            <p:ph type="title"/>
          </p:nvPr>
        </p:nvSpPr>
        <p:spPr/>
        <p:txBody>
          <a:bodyPr/>
          <a:lstStyle/>
          <a:p>
            <a:r>
              <a:rPr lang="en-IN" dirty="0"/>
              <a:t>Segmentation: Changing the Data Segment Address</a:t>
            </a:r>
          </a:p>
        </p:txBody>
      </p:sp>
      <p:sp>
        <p:nvSpPr>
          <p:cNvPr id="3" name="Content Placeholder 2">
            <a:extLst>
              <a:ext uri="{FF2B5EF4-FFF2-40B4-BE49-F238E27FC236}">
                <a16:creationId xmlns:a16="http://schemas.microsoft.com/office/drawing/2014/main" id="{0E81F2EF-42A3-6887-C7BF-41910C7C17C1}"/>
              </a:ext>
            </a:extLst>
          </p:cNvPr>
          <p:cNvSpPr>
            <a:spLocks noGrp="1"/>
          </p:cNvSpPr>
          <p:nvPr>
            <p:ph sz="half" idx="1"/>
          </p:nvPr>
        </p:nvSpPr>
        <p:spPr/>
        <p:txBody>
          <a:bodyPr/>
          <a:lstStyle/>
          <a:p>
            <a:r>
              <a:rPr lang="en-IN" dirty="0"/>
              <a:t>org 100h</a:t>
            </a:r>
          </a:p>
          <a:p>
            <a:endParaRPr lang="en-IN" dirty="0"/>
          </a:p>
          <a:p>
            <a:r>
              <a:rPr lang="en-IN" dirty="0"/>
              <a:t>mov </a:t>
            </a:r>
            <a:r>
              <a:rPr lang="en-IN" dirty="0" err="1"/>
              <a:t>ax</a:t>
            </a:r>
            <a:r>
              <a:rPr lang="en-IN" dirty="0"/>
              <a:t>, 0x400</a:t>
            </a:r>
          </a:p>
          <a:p>
            <a:r>
              <a:rPr lang="en-IN" dirty="0"/>
              <a:t>mov ds, </a:t>
            </a:r>
            <a:r>
              <a:rPr lang="en-IN" dirty="0" err="1"/>
              <a:t>ax</a:t>
            </a:r>
            <a:endParaRPr lang="en-IN" dirty="0"/>
          </a:p>
          <a:p>
            <a:r>
              <a:rPr lang="en-IN" dirty="0"/>
              <a:t>mov [0xff], 0x30</a:t>
            </a:r>
          </a:p>
          <a:p>
            <a:endParaRPr lang="en-IN" dirty="0"/>
          </a:p>
          <a:p>
            <a:r>
              <a:rPr lang="en-IN" dirty="0"/>
              <a:t>ret</a:t>
            </a:r>
          </a:p>
        </p:txBody>
      </p:sp>
      <p:sp>
        <p:nvSpPr>
          <p:cNvPr id="4" name="Content Placeholder 3">
            <a:extLst>
              <a:ext uri="{FF2B5EF4-FFF2-40B4-BE49-F238E27FC236}">
                <a16:creationId xmlns:a16="http://schemas.microsoft.com/office/drawing/2014/main" id="{86255E67-35C1-83FF-FC08-744B91F4104E}"/>
              </a:ext>
            </a:extLst>
          </p:cNvPr>
          <p:cNvSpPr>
            <a:spLocks noGrp="1"/>
          </p:cNvSpPr>
          <p:nvPr>
            <p:ph sz="half" idx="2"/>
          </p:nvPr>
        </p:nvSpPr>
        <p:spPr/>
        <p:txBody>
          <a:bodyPr/>
          <a:lstStyle/>
          <a:p>
            <a:r>
              <a:rPr lang="en-IN" dirty="0"/>
              <a:t>Now if we step through, we will see that the DS gets a value of 0400</a:t>
            </a:r>
          </a:p>
          <a:p>
            <a:r>
              <a:rPr lang="en-IN" dirty="0"/>
              <a:t>Let us look at what is stored at memory address 0700:FF, as before		   Here, we do not have 			30</a:t>
            </a:r>
          </a:p>
          <a:p>
            <a:r>
              <a:rPr lang="en-IN" dirty="0"/>
              <a:t>What about 0400:FF? Now we do see the value 30</a:t>
            </a:r>
          </a:p>
        </p:txBody>
      </p:sp>
      <p:pic>
        <p:nvPicPr>
          <p:cNvPr id="6" name="Picture 5">
            <a:extLst>
              <a:ext uri="{FF2B5EF4-FFF2-40B4-BE49-F238E27FC236}">
                <a16:creationId xmlns:a16="http://schemas.microsoft.com/office/drawing/2014/main" id="{E09CED8E-02F2-4857-E505-9EBD87ED58F6}"/>
              </a:ext>
            </a:extLst>
          </p:cNvPr>
          <p:cNvPicPr>
            <a:picLocks noChangeAspect="1"/>
          </p:cNvPicPr>
          <p:nvPr/>
        </p:nvPicPr>
        <p:blipFill>
          <a:blip r:embed="rId2"/>
          <a:stretch>
            <a:fillRect/>
          </a:stretch>
        </p:blipFill>
        <p:spPr>
          <a:xfrm>
            <a:off x="7740152" y="3909872"/>
            <a:ext cx="1434670" cy="609908"/>
          </a:xfrm>
          <a:prstGeom prst="rect">
            <a:avLst/>
          </a:prstGeom>
        </p:spPr>
      </p:pic>
      <p:pic>
        <p:nvPicPr>
          <p:cNvPr id="8" name="Picture 7">
            <a:extLst>
              <a:ext uri="{FF2B5EF4-FFF2-40B4-BE49-F238E27FC236}">
                <a16:creationId xmlns:a16="http://schemas.microsoft.com/office/drawing/2014/main" id="{F8F002AE-8E34-F745-94FA-FFF6EEDFFD59}"/>
              </a:ext>
            </a:extLst>
          </p:cNvPr>
          <p:cNvPicPr>
            <a:picLocks noChangeAspect="1"/>
          </p:cNvPicPr>
          <p:nvPr/>
        </p:nvPicPr>
        <p:blipFill>
          <a:blip r:embed="rId3"/>
          <a:stretch>
            <a:fillRect/>
          </a:stretch>
        </p:blipFill>
        <p:spPr>
          <a:xfrm>
            <a:off x="9474988" y="5189470"/>
            <a:ext cx="1565018" cy="646251"/>
          </a:xfrm>
          <a:prstGeom prst="rect">
            <a:avLst/>
          </a:prstGeom>
        </p:spPr>
      </p:pic>
    </p:spTree>
    <p:extLst>
      <p:ext uri="{BB962C8B-B14F-4D97-AF65-F5344CB8AC3E}">
        <p14:creationId xmlns:p14="http://schemas.microsoft.com/office/powerpoint/2010/main" val="4196766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BE686-418E-7712-17D7-CD5280DD72FF}"/>
              </a:ext>
            </a:extLst>
          </p:cNvPr>
          <p:cNvSpPr>
            <a:spLocks noGrp="1"/>
          </p:cNvSpPr>
          <p:nvPr>
            <p:ph type="title"/>
          </p:nvPr>
        </p:nvSpPr>
        <p:spPr/>
        <p:txBody>
          <a:bodyPr/>
          <a:lstStyle/>
          <a:p>
            <a:r>
              <a:rPr lang="en-IN" dirty="0"/>
              <a:t>Virtual Memory and Paging</a:t>
            </a:r>
          </a:p>
        </p:txBody>
      </p:sp>
      <p:sp>
        <p:nvSpPr>
          <p:cNvPr id="5" name="Text Placeholder 4">
            <a:extLst>
              <a:ext uri="{FF2B5EF4-FFF2-40B4-BE49-F238E27FC236}">
                <a16:creationId xmlns:a16="http://schemas.microsoft.com/office/drawing/2014/main" id="{052C8262-AB52-01F3-48C0-D77416EC84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12780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lstStyle/>
          <a:p>
            <a:r>
              <a:rPr lang="en-IN" dirty="0"/>
              <a:t>Consider a computer that has 16-bit memory addresses, but actual physical memory of 4096 words</a:t>
            </a:r>
          </a:p>
          <a:p>
            <a:r>
              <a:rPr lang="en-IN" dirty="0"/>
              <a:t>Real-life example: Suppose we have kept a capacity of 20 digits in the phone number, but actually phone numbers are only of 10 digits</a:t>
            </a:r>
          </a:p>
          <a:p>
            <a:r>
              <a:rPr lang="en-IN" dirty="0"/>
              <a:t>Let us take a similar example for computer memory</a:t>
            </a:r>
          </a:p>
        </p:txBody>
      </p:sp>
    </p:spTree>
    <p:extLst>
      <p:ext uri="{BB962C8B-B14F-4D97-AF65-F5344CB8AC3E}">
        <p14:creationId xmlns:p14="http://schemas.microsoft.com/office/powerpoint/2010/main" val="3602213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normAutofit/>
          </a:bodyPr>
          <a:lstStyle/>
          <a:p>
            <a:r>
              <a:rPr lang="en-IN" dirty="0"/>
              <a:t>Suppose we have a 16-bit computer </a:t>
            </a:r>
          </a:p>
          <a:p>
            <a:r>
              <a:rPr lang="en-IN" dirty="0"/>
              <a:t>This means that the computer has 16 wires between the CPU and the main memory of the computer </a:t>
            </a:r>
          </a:p>
          <a:p>
            <a:r>
              <a:rPr lang="en-IN" dirty="0"/>
              <a:t>So, the actual </a:t>
            </a:r>
            <a:r>
              <a:rPr lang="en-IN" i="1" dirty="0"/>
              <a:t>addressable</a:t>
            </a:r>
            <a:r>
              <a:rPr lang="en-IN" dirty="0"/>
              <a:t> addresses (2</a:t>
            </a:r>
            <a:r>
              <a:rPr lang="en-IN" baseline="30000" dirty="0"/>
              <a:t>16</a:t>
            </a:r>
            <a:r>
              <a:rPr lang="en-IN" dirty="0"/>
              <a:t>) are 65,536</a:t>
            </a:r>
          </a:p>
          <a:p>
            <a:r>
              <a:rPr lang="en-IN" dirty="0"/>
              <a:t>But suppose the main memory only has 4096 memory locations</a:t>
            </a:r>
          </a:p>
          <a:p>
            <a:r>
              <a:rPr lang="en-IN" dirty="0"/>
              <a:t>Result: Memory addresses from 4096 to 65,535 are useless for us</a:t>
            </a:r>
          </a:p>
          <a:p>
            <a:r>
              <a:rPr lang="en-IN" dirty="0"/>
              <a:t>See next slide</a:t>
            </a:r>
          </a:p>
          <a:p>
            <a:endParaRPr lang="en-IN" dirty="0"/>
          </a:p>
          <a:p>
            <a:endParaRPr lang="en-IN" dirty="0"/>
          </a:p>
        </p:txBody>
      </p:sp>
    </p:spTree>
    <p:extLst>
      <p:ext uri="{BB962C8B-B14F-4D97-AF65-F5344CB8AC3E}">
        <p14:creationId xmlns:p14="http://schemas.microsoft.com/office/powerpoint/2010/main" val="185930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 Example</a:t>
            </a:r>
          </a:p>
        </p:txBody>
      </p:sp>
      <p:pic>
        <p:nvPicPr>
          <p:cNvPr id="5" name="Content Placeholder 4">
            <a:extLst>
              <a:ext uri="{FF2B5EF4-FFF2-40B4-BE49-F238E27FC236}">
                <a16:creationId xmlns:a16="http://schemas.microsoft.com/office/drawing/2014/main" id="{662C033D-05D4-977E-FCA6-9C97387B5540}"/>
              </a:ext>
            </a:extLst>
          </p:cNvPr>
          <p:cNvPicPr>
            <a:picLocks noGrp="1" noChangeAspect="1"/>
          </p:cNvPicPr>
          <p:nvPr>
            <p:ph idx="1"/>
          </p:nvPr>
        </p:nvPicPr>
        <p:blipFill>
          <a:blip r:embed="rId2"/>
          <a:stretch>
            <a:fillRect/>
          </a:stretch>
        </p:blipFill>
        <p:spPr>
          <a:xfrm>
            <a:off x="4333626" y="1455317"/>
            <a:ext cx="2182788" cy="4799722"/>
          </a:xfrm>
        </p:spPr>
      </p:pic>
    </p:spTree>
    <p:extLst>
      <p:ext uri="{BB962C8B-B14F-4D97-AF65-F5344CB8AC3E}">
        <p14:creationId xmlns:p14="http://schemas.microsoft.com/office/powerpoint/2010/main" val="2397826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D0F-C1E9-A1EF-416E-C5B73BC206CF}"/>
              </a:ext>
            </a:extLst>
          </p:cNvPr>
          <p:cNvSpPr>
            <a:spLocks noGrp="1"/>
          </p:cNvSpPr>
          <p:nvPr>
            <p:ph type="title"/>
          </p:nvPr>
        </p:nvSpPr>
        <p:spPr/>
        <p:txBody>
          <a:bodyPr/>
          <a:lstStyle/>
          <a:p>
            <a:r>
              <a:rPr lang="en-IN" dirty="0"/>
              <a:t>Main Memory and Addressable Memory</a:t>
            </a:r>
          </a:p>
        </p:txBody>
      </p:sp>
      <p:sp>
        <p:nvSpPr>
          <p:cNvPr id="7" name="Content Placeholder 6">
            <a:extLst>
              <a:ext uri="{FF2B5EF4-FFF2-40B4-BE49-F238E27FC236}">
                <a16:creationId xmlns:a16="http://schemas.microsoft.com/office/drawing/2014/main" id="{DB3C9724-78FB-7D4E-5525-5F0F7A5137EC}"/>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B221BE68-C969-481C-1DD6-ACBE9D7E1561}"/>
              </a:ext>
            </a:extLst>
          </p:cNvPr>
          <p:cNvSpPr txBox="1"/>
          <p:nvPr/>
        </p:nvSpPr>
        <p:spPr>
          <a:xfrm>
            <a:off x="1387011" y="3595955"/>
            <a:ext cx="2619910" cy="1754326"/>
          </a:xfrm>
          <a:prstGeom prst="rect">
            <a:avLst/>
          </a:prstGeom>
          <a:solidFill>
            <a:schemeClr val="accent2">
              <a:lumMod val="75000"/>
            </a:schemeClr>
          </a:solidFill>
        </p:spPr>
        <p:txBody>
          <a:bodyPr wrap="square" rtlCol="0">
            <a:spAutoFit/>
          </a:bodyPr>
          <a:lstStyle/>
          <a:p>
            <a:r>
              <a:rPr lang="en-IN" b="1" dirty="0"/>
              <a:t>Memory address 4095</a:t>
            </a:r>
          </a:p>
          <a:p>
            <a:r>
              <a:rPr lang="en-IN" b="1" dirty="0"/>
              <a:t>Memory address 4094</a:t>
            </a:r>
          </a:p>
          <a:p>
            <a:r>
              <a:rPr lang="en-IN" b="1" dirty="0"/>
              <a:t>…</a:t>
            </a:r>
          </a:p>
          <a:p>
            <a:r>
              <a:rPr lang="en-IN" b="1" dirty="0"/>
              <a:t>…</a:t>
            </a:r>
          </a:p>
          <a:p>
            <a:r>
              <a:rPr lang="en-IN" b="1" dirty="0"/>
              <a:t>…</a:t>
            </a:r>
          </a:p>
          <a:p>
            <a:r>
              <a:rPr lang="en-IN" b="1" dirty="0"/>
              <a:t>Memory address 0</a:t>
            </a:r>
          </a:p>
        </p:txBody>
      </p:sp>
      <p:sp>
        <p:nvSpPr>
          <p:cNvPr id="8" name="TextBox 7">
            <a:extLst>
              <a:ext uri="{FF2B5EF4-FFF2-40B4-BE49-F238E27FC236}">
                <a16:creationId xmlns:a16="http://schemas.microsoft.com/office/drawing/2014/main" id="{EBC1E1D8-979F-0954-C2EC-E8E8645F05A0}"/>
              </a:ext>
            </a:extLst>
          </p:cNvPr>
          <p:cNvSpPr txBox="1"/>
          <p:nvPr/>
        </p:nvSpPr>
        <p:spPr>
          <a:xfrm>
            <a:off x="5537770" y="1953031"/>
            <a:ext cx="2691830" cy="3416320"/>
          </a:xfrm>
          <a:prstGeom prst="rect">
            <a:avLst/>
          </a:prstGeom>
          <a:solidFill>
            <a:srgbClr val="7030A0"/>
          </a:solidFill>
        </p:spPr>
        <p:txBody>
          <a:bodyPr wrap="square" rtlCol="0">
            <a:spAutoFit/>
          </a:bodyPr>
          <a:lstStyle/>
          <a:p>
            <a:r>
              <a:rPr lang="en-IN" b="1" dirty="0"/>
              <a:t>Memory address 65535</a:t>
            </a:r>
          </a:p>
          <a:p>
            <a:r>
              <a:rPr lang="en-IN" b="1" dirty="0"/>
              <a:t>Memory address 65534</a:t>
            </a:r>
          </a:p>
          <a:p>
            <a:r>
              <a:rPr lang="en-IN" b="1" dirty="0"/>
              <a:t>…</a:t>
            </a:r>
          </a:p>
          <a:p>
            <a:r>
              <a:rPr lang="en-IN" b="1" dirty="0"/>
              <a:t>…</a:t>
            </a:r>
          </a:p>
          <a:p>
            <a:endParaRPr lang="en-IN" b="1" dirty="0"/>
          </a:p>
          <a:p>
            <a:endParaRPr lang="en-IN" b="1" dirty="0"/>
          </a:p>
          <a:p>
            <a:r>
              <a:rPr lang="en-IN" b="1" dirty="0"/>
              <a:t>Memory address 4095</a:t>
            </a:r>
          </a:p>
          <a:p>
            <a:endParaRPr lang="en-IN" b="1" dirty="0"/>
          </a:p>
          <a:p>
            <a:endParaRPr lang="en-IN" b="1" dirty="0"/>
          </a:p>
          <a:p>
            <a:endParaRPr lang="en-IN" b="1" dirty="0"/>
          </a:p>
          <a:p>
            <a:endParaRPr lang="en-IN" b="1" dirty="0"/>
          </a:p>
          <a:p>
            <a:r>
              <a:rPr lang="en-IN" b="1" dirty="0"/>
              <a:t>Memory address 0</a:t>
            </a:r>
          </a:p>
        </p:txBody>
      </p:sp>
      <p:sp>
        <p:nvSpPr>
          <p:cNvPr id="9" name="Right Brace 8">
            <a:extLst>
              <a:ext uri="{FF2B5EF4-FFF2-40B4-BE49-F238E27FC236}">
                <a16:creationId xmlns:a16="http://schemas.microsoft.com/office/drawing/2014/main" id="{AEEEF42C-AF7A-B9F3-C710-DFF5994A8CB4}"/>
              </a:ext>
            </a:extLst>
          </p:cNvPr>
          <p:cNvSpPr/>
          <p:nvPr/>
        </p:nvSpPr>
        <p:spPr>
          <a:xfrm>
            <a:off x="8342616" y="1953031"/>
            <a:ext cx="462337" cy="16429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Speech Bubble: Rectangle 9">
            <a:extLst>
              <a:ext uri="{FF2B5EF4-FFF2-40B4-BE49-F238E27FC236}">
                <a16:creationId xmlns:a16="http://schemas.microsoft.com/office/drawing/2014/main" id="{A3F3849B-6ACA-B516-3D1B-5DAE41A6F5B8}"/>
              </a:ext>
            </a:extLst>
          </p:cNvPr>
          <p:cNvSpPr/>
          <p:nvPr/>
        </p:nvSpPr>
        <p:spPr>
          <a:xfrm>
            <a:off x="9719352" y="1953031"/>
            <a:ext cx="1634447" cy="1353620"/>
          </a:xfrm>
          <a:prstGeom prst="wedgeRectCallout">
            <a:avLst>
              <a:gd name="adj1" fmla="val -104437"/>
              <a:gd name="adj2" fmla="val 101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Unusable addresses</a:t>
            </a:r>
          </a:p>
        </p:txBody>
      </p:sp>
      <p:sp>
        <p:nvSpPr>
          <p:cNvPr id="11" name="TextBox 10">
            <a:extLst>
              <a:ext uri="{FF2B5EF4-FFF2-40B4-BE49-F238E27FC236}">
                <a16:creationId xmlns:a16="http://schemas.microsoft.com/office/drawing/2014/main" id="{4CA4E8C4-E3DF-35F0-7277-1B5ECEFF9E72}"/>
              </a:ext>
            </a:extLst>
          </p:cNvPr>
          <p:cNvSpPr txBox="1"/>
          <p:nvPr/>
        </p:nvSpPr>
        <p:spPr>
          <a:xfrm>
            <a:off x="1520575" y="5548045"/>
            <a:ext cx="1962364" cy="369332"/>
          </a:xfrm>
          <a:prstGeom prst="rect">
            <a:avLst/>
          </a:prstGeom>
          <a:noFill/>
        </p:spPr>
        <p:txBody>
          <a:bodyPr wrap="square" rtlCol="0">
            <a:spAutoFit/>
          </a:bodyPr>
          <a:lstStyle>
            <a:defPPr>
              <a:defRPr lang="en-US"/>
            </a:defPPr>
            <a:lvl1pPr algn="ctr">
              <a:defRPr b="1">
                <a:highlight>
                  <a:srgbClr val="FFFF00"/>
                </a:highlight>
              </a:defRPr>
            </a:lvl1pPr>
          </a:lstStyle>
          <a:p>
            <a:r>
              <a:rPr lang="en-IN" dirty="0">
                <a:highlight>
                  <a:srgbClr val="800000"/>
                </a:highlight>
              </a:rPr>
              <a:t>Physical memory</a:t>
            </a:r>
          </a:p>
        </p:txBody>
      </p:sp>
      <p:sp>
        <p:nvSpPr>
          <p:cNvPr id="12" name="TextBox 11">
            <a:extLst>
              <a:ext uri="{FF2B5EF4-FFF2-40B4-BE49-F238E27FC236}">
                <a16:creationId xmlns:a16="http://schemas.microsoft.com/office/drawing/2014/main" id="{7125063A-3C4A-CA5F-B035-918DA432109D}"/>
              </a:ext>
            </a:extLst>
          </p:cNvPr>
          <p:cNvSpPr txBox="1"/>
          <p:nvPr/>
        </p:nvSpPr>
        <p:spPr>
          <a:xfrm>
            <a:off x="5762089" y="5588491"/>
            <a:ext cx="2241480" cy="369332"/>
          </a:xfrm>
          <a:prstGeom prst="rect">
            <a:avLst/>
          </a:prstGeom>
          <a:noFill/>
        </p:spPr>
        <p:txBody>
          <a:bodyPr wrap="square" rtlCol="0">
            <a:spAutoFit/>
          </a:bodyPr>
          <a:lstStyle/>
          <a:p>
            <a:pPr algn="ctr"/>
            <a:r>
              <a:rPr lang="en-IN" b="1" dirty="0">
                <a:highlight>
                  <a:srgbClr val="800000"/>
                </a:highlight>
              </a:rPr>
              <a:t>Addressable memory</a:t>
            </a:r>
          </a:p>
        </p:txBody>
      </p:sp>
    </p:spTree>
    <p:extLst>
      <p:ext uri="{BB962C8B-B14F-4D97-AF65-F5344CB8AC3E}">
        <p14:creationId xmlns:p14="http://schemas.microsoft.com/office/powerpoint/2010/main" val="2809328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Separating address space and memory locations – Virtual Memory!</a:t>
            </a:r>
          </a:p>
        </p:txBody>
      </p:sp>
      <p:sp>
        <p:nvSpPr>
          <p:cNvPr id="4" name="Content Placeholder 3">
            <a:extLst>
              <a:ext uri="{FF2B5EF4-FFF2-40B4-BE49-F238E27FC236}">
                <a16:creationId xmlns:a16="http://schemas.microsoft.com/office/drawing/2014/main" id="{FA3BF770-606C-0967-250D-9DD6B80066CF}"/>
              </a:ext>
            </a:extLst>
          </p:cNvPr>
          <p:cNvSpPr>
            <a:spLocks noGrp="1"/>
          </p:cNvSpPr>
          <p:nvPr>
            <p:ph sz="half" idx="1"/>
          </p:nvPr>
        </p:nvSpPr>
        <p:spPr/>
        <p:txBody>
          <a:bodyPr>
            <a:normAutofit fontScale="92500" lnSpcReduction="20000"/>
          </a:bodyPr>
          <a:lstStyle/>
          <a:p>
            <a:endParaRPr lang="en-IN" dirty="0"/>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p:txBody>
          <a:bodyPr>
            <a:normAutofit fontScale="92500" lnSpcReduction="20000"/>
          </a:bodyPr>
          <a:lstStyle/>
          <a:p>
            <a:r>
              <a:rPr lang="en-US" dirty="0"/>
              <a:t>At any time, 4096 memory addresses can be directly accessed, but they need not correspond to physical memory locations 0 to 4095</a:t>
            </a:r>
          </a:p>
          <a:p>
            <a:r>
              <a:rPr lang="en-US" dirty="0"/>
              <a:t>We could, </a:t>
            </a:r>
            <a:r>
              <a:rPr lang="en-US" i="1" dirty="0"/>
              <a:t>tell</a:t>
            </a:r>
            <a:r>
              <a:rPr lang="en-US" dirty="0"/>
              <a:t> the computer that </a:t>
            </a:r>
          </a:p>
          <a:p>
            <a:pPr lvl="1"/>
            <a:r>
              <a:rPr lang="en-US" dirty="0"/>
              <a:t>Henceforth whenever logical address 4096 is referenced, the  physical address 0 is to be used</a:t>
            </a:r>
          </a:p>
          <a:p>
            <a:pPr lvl="1"/>
            <a:r>
              <a:rPr lang="en-US" dirty="0"/>
              <a:t>Whenever logical address 4097 is referenced, the  physical memory address 1 is to be used</a:t>
            </a:r>
          </a:p>
          <a:p>
            <a:pPr lvl="1"/>
            <a:r>
              <a:rPr lang="en-US" dirty="0"/>
              <a:t>Whenever logical address 8191 is referenced, the  physical memory at address 4095 is to be used, </a:t>
            </a:r>
            <a:r>
              <a:rPr lang="en-US" dirty="0" err="1"/>
              <a:t>etc</a:t>
            </a:r>
            <a:endParaRPr lang="en-US" dirty="0"/>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75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75000"/>
            </a:schemeClr>
          </a:solidFill>
        </p:spPr>
        <p:txBody>
          <a:bodyPr wrap="square" rtlCol="0">
            <a:spAutoFit/>
          </a:bodyPr>
          <a:lstStyle/>
          <a:p>
            <a:pPr algn="ctr"/>
            <a:r>
              <a:rPr lang="en-IN" b="1" dirty="0"/>
              <a:t>Real/physical memory (RAM)</a:t>
            </a:r>
          </a:p>
        </p:txBody>
      </p:sp>
    </p:spTree>
    <p:extLst>
      <p:ext uri="{BB962C8B-B14F-4D97-AF65-F5344CB8AC3E}">
        <p14:creationId xmlns:p14="http://schemas.microsoft.com/office/powerpoint/2010/main" val="1318067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Virtual Memory – Benefits</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lstStyle/>
          <a:p>
            <a:r>
              <a:rPr lang="en-IN" dirty="0"/>
              <a:t>Now a programmer can write a program, which assumes that there are 65,536 locations in the main memory, and not just 4096</a:t>
            </a:r>
          </a:p>
          <a:p>
            <a:r>
              <a:rPr lang="en-IN" dirty="0"/>
              <a:t>In other words, the programmer can utilize the full 16-bit address space, when in reality there are only 4096 real memory locations</a:t>
            </a:r>
          </a:p>
          <a:p>
            <a:r>
              <a:rPr lang="en-IN" dirty="0"/>
              <a:t>Obvious question</a:t>
            </a:r>
          </a:p>
          <a:p>
            <a:pPr lvl="1"/>
            <a:r>
              <a:rPr lang="en-US" dirty="0"/>
              <a:t>What happens if a program branches to an address between 8192 and 12287?</a:t>
            </a:r>
            <a:endParaRPr lang="en-IN" dirty="0"/>
          </a:p>
        </p:txBody>
      </p:sp>
    </p:spTree>
    <p:extLst>
      <p:ext uri="{BB962C8B-B14F-4D97-AF65-F5344CB8AC3E}">
        <p14:creationId xmlns:p14="http://schemas.microsoft.com/office/powerpoint/2010/main" val="97802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9D1D5E-FCC6-8DB4-931B-957828FB5F6C}"/>
              </a:ext>
            </a:extLst>
          </p:cNvPr>
          <p:cNvSpPr>
            <a:spLocks noGrp="1"/>
          </p:cNvSpPr>
          <p:nvPr>
            <p:ph type="title"/>
          </p:nvPr>
        </p:nvSpPr>
        <p:spPr/>
        <p:txBody>
          <a:bodyPr/>
          <a:lstStyle/>
          <a:p>
            <a:r>
              <a:rPr lang="en-IN" dirty="0"/>
              <a:t>Understanding virtual memory</a:t>
            </a:r>
          </a:p>
        </p:txBody>
      </p:sp>
      <p:sp>
        <p:nvSpPr>
          <p:cNvPr id="6" name="Content Placeholder 5">
            <a:extLst>
              <a:ext uri="{FF2B5EF4-FFF2-40B4-BE49-F238E27FC236}">
                <a16:creationId xmlns:a16="http://schemas.microsoft.com/office/drawing/2014/main" id="{9D1E12C1-E64C-9F31-6CA2-4F34B25712F6}"/>
              </a:ext>
            </a:extLst>
          </p:cNvPr>
          <p:cNvSpPr>
            <a:spLocks noGrp="1"/>
          </p:cNvSpPr>
          <p:nvPr>
            <p:ph idx="1"/>
          </p:nvPr>
        </p:nvSpPr>
        <p:spPr/>
        <p:txBody>
          <a:bodyPr>
            <a:normAutofit fontScale="92500"/>
          </a:bodyPr>
          <a:lstStyle/>
          <a:p>
            <a:pPr marL="514350" indent="-514350">
              <a:buFont typeface="+mj-lt"/>
              <a:buAutoNum type="arabicPeriod"/>
            </a:pPr>
            <a:r>
              <a:rPr lang="en-US" dirty="0"/>
              <a:t>The contents of main physical memory would be saved on disk</a:t>
            </a:r>
          </a:p>
          <a:p>
            <a:pPr marL="514350" indent="-514350">
              <a:buFont typeface="+mj-lt"/>
              <a:buAutoNum type="arabicPeriod"/>
            </a:pPr>
            <a:r>
              <a:rPr lang="en-US" dirty="0"/>
              <a:t>Addresses 8192 to 12287 of the program would be read from the disk</a:t>
            </a:r>
          </a:p>
          <a:p>
            <a:pPr marL="514350" indent="-514350">
              <a:buFont typeface="+mj-lt"/>
              <a:buAutoNum type="arabicPeriod"/>
            </a:pPr>
            <a:r>
              <a:rPr lang="en-US" dirty="0"/>
              <a:t>The contents of these addresses, i.e. 8192 to 12287 would be loaded into main physical memory</a:t>
            </a:r>
          </a:p>
          <a:p>
            <a:pPr marL="514350" indent="-514350">
              <a:buFont typeface="+mj-lt"/>
              <a:buAutoNum type="arabicPeriod"/>
            </a:pPr>
            <a:r>
              <a:rPr lang="en-US" dirty="0"/>
              <a:t>The address map would be changed to map addresses 8192 to 12287  onto memory locations 0 to 4095</a:t>
            </a:r>
          </a:p>
          <a:p>
            <a:pPr marL="514350" indent="-514350">
              <a:buFont typeface="+mj-lt"/>
              <a:buAutoNum type="arabicPeriod"/>
            </a:pPr>
            <a:r>
              <a:rPr lang="en-US" dirty="0"/>
              <a:t>Execution would continue as though nothing unusual had happened</a:t>
            </a:r>
          </a:p>
          <a:p>
            <a:r>
              <a:rPr lang="en-US" dirty="0"/>
              <a:t>This technique is called </a:t>
            </a:r>
            <a:r>
              <a:rPr lang="en-US" b="1" dirty="0"/>
              <a:t>paging </a:t>
            </a:r>
            <a:r>
              <a:rPr lang="en-US" dirty="0"/>
              <a:t>and the chunks of program read in from disk are called </a:t>
            </a:r>
            <a:r>
              <a:rPr lang="en-US" b="1" dirty="0"/>
              <a:t>pages</a:t>
            </a:r>
            <a:endParaRPr lang="en-US" dirty="0"/>
          </a:p>
        </p:txBody>
      </p:sp>
    </p:spTree>
    <p:extLst>
      <p:ext uri="{BB962C8B-B14F-4D97-AF65-F5344CB8AC3E}">
        <p14:creationId xmlns:p14="http://schemas.microsoft.com/office/powerpoint/2010/main" val="2359506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D682-8D7E-3766-6F0B-9710BE4CD06C}"/>
              </a:ext>
            </a:extLst>
          </p:cNvPr>
          <p:cNvSpPr>
            <a:spLocks noGrp="1"/>
          </p:cNvSpPr>
          <p:nvPr>
            <p:ph type="title"/>
          </p:nvPr>
        </p:nvSpPr>
        <p:spPr/>
        <p:txBody>
          <a:bodyPr/>
          <a:lstStyle/>
          <a:p>
            <a:r>
              <a:rPr lang="en-IN" dirty="0"/>
              <a:t>More terminology</a:t>
            </a:r>
          </a:p>
        </p:txBody>
      </p:sp>
      <p:sp>
        <p:nvSpPr>
          <p:cNvPr id="3" name="Content Placeholder 2">
            <a:extLst>
              <a:ext uri="{FF2B5EF4-FFF2-40B4-BE49-F238E27FC236}">
                <a16:creationId xmlns:a16="http://schemas.microsoft.com/office/drawing/2014/main" id="{922C777F-20A0-8A7D-6405-04AB443025D6}"/>
              </a:ext>
            </a:extLst>
          </p:cNvPr>
          <p:cNvSpPr>
            <a:spLocks noGrp="1"/>
          </p:cNvSpPr>
          <p:nvPr>
            <p:ph idx="1"/>
          </p:nvPr>
        </p:nvSpPr>
        <p:spPr/>
        <p:txBody>
          <a:bodyPr>
            <a:normAutofit/>
          </a:bodyPr>
          <a:lstStyle/>
          <a:p>
            <a:r>
              <a:rPr lang="en-US" dirty="0"/>
              <a:t>The addresses that the program can refer to are in the </a:t>
            </a:r>
            <a:r>
              <a:rPr lang="en-US" b="1" dirty="0"/>
              <a:t>virtual address space</a:t>
            </a:r>
            <a:r>
              <a:rPr lang="en-US" dirty="0"/>
              <a:t>, and the actual, hardwired (physical) memory locations are in the </a:t>
            </a:r>
            <a:r>
              <a:rPr lang="en-US" b="1" dirty="0"/>
              <a:t>physical address space</a:t>
            </a:r>
          </a:p>
          <a:p>
            <a:r>
              <a:rPr lang="en-US" dirty="0"/>
              <a:t>A </a:t>
            </a:r>
            <a:r>
              <a:rPr lang="en-US" b="1" dirty="0"/>
              <a:t>page table </a:t>
            </a:r>
            <a:r>
              <a:rPr lang="en-US" dirty="0"/>
              <a:t>or </a:t>
            </a:r>
            <a:r>
              <a:rPr lang="en-US" b="1" dirty="0"/>
              <a:t>page map table </a:t>
            </a:r>
            <a:r>
              <a:rPr lang="en-US" dirty="0"/>
              <a:t>specifies for each virtual address what the corresponding physical address is</a:t>
            </a:r>
          </a:p>
          <a:p>
            <a:r>
              <a:rPr lang="en-US" dirty="0"/>
              <a:t>For this, both the virtual memory and physical memory is divided into same-sized pages</a:t>
            </a:r>
          </a:p>
        </p:txBody>
      </p:sp>
    </p:spTree>
    <p:extLst>
      <p:ext uri="{BB962C8B-B14F-4D97-AF65-F5344CB8AC3E}">
        <p14:creationId xmlns:p14="http://schemas.microsoft.com/office/powerpoint/2010/main" val="1210768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0554-6DF4-1ADE-FC8A-824FB17FC918}"/>
              </a:ext>
            </a:extLst>
          </p:cNvPr>
          <p:cNvSpPr>
            <a:spLocks noGrp="1"/>
          </p:cNvSpPr>
          <p:nvPr>
            <p:ph type="title"/>
          </p:nvPr>
        </p:nvSpPr>
        <p:spPr/>
        <p:txBody>
          <a:bodyPr>
            <a:normAutofit/>
          </a:bodyPr>
          <a:lstStyle/>
          <a:p>
            <a:r>
              <a:rPr lang="en-IN" sz="3600" dirty="0"/>
              <a:t>Divide Virtual Memory into Pages and Physical Memory into Page Frames</a:t>
            </a:r>
          </a:p>
        </p:txBody>
      </p:sp>
      <p:sp>
        <p:nvSpPr>
          <p:cNvPr id="3" name="Content Placeholder 2">
            <a:extLst>
              <a:ext uri="{FF2B5EF4-FFF2-40B4-BE49-F238E27FC236}">
                <a16:creationId xmlns:a16="http://schemas.microsoft.com/office/drawing/2014/main" id="{E1F409E6-7249-E069-805F-3E77D610E3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E95ADE-6FD6-4F73-3F4F-FEAD3A42BD55}"/>
              </a:ext>
            </a:extLst>
          </p:cNvPr>
          <p:cNvPicPr>
            <a:picLocks noChangeAspect="1"/>
          </p:cNvPicPr>
          <p:nvPr/>
        </p:nvPicPr>
        <p:blipFill>
          <a:blip r:embed="rId2"/>
          <a:stretch>
            <a:fillRect/>
          </a:stretch>
        </p:blipFill>
        <p:spPr>
          <a:xfrm>
            <a:off x="3585770" y="1421302"/>
            <a:ext cx="4407525" cy="5071573"/>
          </a:xfrm>
          <a:prstGeom prst="rect">
            <a:avLst/>
          </a:prstGeom>
        </p:spPr>
      </p:pic>
      <p:sp>
        <p:nvSpPr>
          <p:cNvPr id="6" name="Flowchart: Sequential Access Storage 5">
            <a:extLst>
              <a:ext uri="{FF2B5EF4-FFF2-40B4-BE49-F238E27FC236}">
                <a16:creationId xmlns:a16="http://schemas.microsoft.com/office/drawing/2014/main" id="{2FD504D5-272C-F50E-7CEC-A40246856E6E}"/>
              </a:ext>
            </a:extLst>
          </p:cNvPr>
          <p:cNvSpPr/>
          <p:nvPr/>
        </p:nvSpPr>
        <p:spPr>
          <a:xfrm>
            <a:off x="1489753" y="2763748"/>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7" name="Flowchart: Sequential Access Storage 6">
            <a:extLst>
              <a:ext uri="{FF2B5EF4-FFF2-40B4-BE49-F238E27FC236}">
                <a16:creationId xmlns:a16="http://schemas.microsoft.com/office/drawing/2014/main" id="{DAAFE754-214D-E8B3-FAB9-651FDE9C25BC}"/>
              </a:ext>
            </a:extLst>
          </p:cNvPr>
          <p:cNvSpPr/>
          <p:nvPr/>
        </p:nvSpPr>
        <p:spPr>
          <a:xfrm flipH="1">
            <a:off x="7993294" y="2621447"/>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2207619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BC2A-EDE2-6510-E98A-BF5AAE2CD725}"/>
              </a:ext>
            </a:extLst>
          </p:cNvPr>
          <p:cNvSpPr>
            <a:spLocks noGrp="1"/>
          </p:cNvSpPr>
          <p:nvPr>
            <p:ph type="title"/>
          </p:nvPr>
        </p:nvSpPr>
        <p:spPr/>
        <p:txBody>
          <a:bodyPr/>
          <a:lstStyle/>
          <a:p>
            <a:r>
              <a:rPr lang="en-IN" dirty="0"/>
              <a:t>Page Mapping Table or Page Table</a:t>
            </a:r>
          </a:p>
        </p:txBody>
      </p:sp>
      <p:sp>
        <p:nvSpPr>
          <p:cNvPr id="3" name="Content Placeholder 2">
            <a:extLst>
              <a:ext uri="{FF2B5EF4-FFF2-40B4-BE49-F238E27FC236}">
                <a16:creationId xmlns:a16="http://schemas.microsoft.com/office/drawing/2014/main" id="{222DC58F-4CAC-6CD4-DC2B-5B750E54F39E}"/>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D04F0D9-8CF2-CAB2-A9E1-2A20C07BE515}"/>
              </a:ext>
            </a:extLst>
          </p:cNvPr>
          <p:cNvPicPr>
            <a:picLocks noChangeAspect="1"/>
          </p:cNvPicPr>
          <p:nvPr/>
        </p:nvPicPr>
        <p:blipFill>
          <a:blip r:embed="rId2"/>
          <a:stretch>
            <a:fillRect/>
          </a:stretch>
        </p:blipFill>
        <p:spPr>
          <a:xfrm>
            <a:off x="3505121" y="1452436"/>
            <a:ext cx="3902547" cy="5040439"/>
          </a:xfrm>
          <a:prstGeom prst="rect">
            <a:avLst/>
          </a:prstGeom>
        </p:spPr>
      </p:pic>
    </p:spTree>
    <p:extLst>
      <p:ext uri="{BB962C8B-B14F-4D97-AF65-F5344CB8AC3E}">
        <p14:creationId xmlns:p14="http://schemas.microsoft.com/office/powerpoint/2010/main" val="1539004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IN" sz="2400" dirty="0"/>
              <a:t>When a program refers to a virtual memory address that is not present in the physical/real main memory, a </a:t>
            </a:r>
            <a:r>
              <a:rPr lang="en-IN" sz="2400" b="1" dirty="0"/>
              <a:t>page fault </a:t>
            </a:r>
            <a:r>
              <a:rPr lang="en-IN" sz="2400" dirty="0"/>
              <a:t>occurs</a:t>
            </a:r>
          </a:p>
          <a:p>
            <a:r>
              <a:rPr lang="en-US" sz="2400" dirty="0"/>
              <a:t>Ideally, the set of pages that a program is actively and heavily using, called the  </a:t>
            </a:r>
            <a:r>
              <a:rPr lang="en-US" sz="2400" b="1" dirty="0"/>
              <a:t>working set</a:t>
            </a:r>
            <a:r>
              <a:rPr lang="en-US" sz="2400" dirty="0"/>
              <a:t>, can be kept in memory to reduce page faults</a:t>
            </a:r>
          </a:p>
          <a:p>
            <a:r>
              <a:rPr lang="en-IN" sz="2400" dirty="0"/>
              <a:t>When a page fault happens, the operating system must read in the required page from the disk into the main memory</a:t>
            </a:r>
          </a:p>
          <a:p>
            <a:r>
              <a:rPr lang="en-IN" sz="2400" dirty="0"/>
              <a:t>To accommodate it, the operating system must also remove one of the pages from the main memory</a:t>
            </a:r>
          </a:p>
          <a:p>
            <a:r>
              <a:rPr lang="en-US" sz="2400" dirty="0"/>
              <a:t>Thus an  algorithm that decides which page to remove is needed – this is called as </a:t>
            </a:r>
            <a:r>
              <a:rPr lang="en-US" sz="2400" b="1" dirty="0"/>
              <a:t>page replacement policy</a:t>
            </a:r>
            <a:endParaRPr lang="en-IN" sz="2400" dirty="0"/>
          </a:p>
        </p:txBody>
      </p:sp>
    </p:spTree>
    <p:extLst>
      <p:ext uri="{BB962C8B-B14F-4D97-AF65-F5344CB8AC3E}">
        <p14:creationId xmlns:p14="http://schemas.microsoft.com/office/powerpoint/2010/main" val="2431104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algorithms</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US" b="1" dirty="0"/>
              <a:t>Least Recently Used (LRU) </a:t>
            </a:r>
            <a:r>
              <a:rPr lang="en-US" dirty="0"/>
              <a:t>algorithm: Evicts the page least recently used because of the probability of its not being in the current working set is high</a:t>
            </a:r>
          </a:p>
          <a:p>
            <a:r>
              <a:rPr lang="en-US" b="1" dirty="0"/>
              <a:t>First In First Out (FIFO)</a:t>
            </a:r>
            <a:r>
              <a:rPr lang="en-US" dirty="0"/>
              <a:t>: Removes the least recently loaded page, independent of when this page was last referenced. Associated with each page frame is a counter. Initially, all the counters are  set to 0. After each page fault has been handled, the counter for each page presently in memory is increased by one, and the counter for the page just brought in is  set to 0. When it becomes necessary to choose a page to remove, the page whose  counter is highest is chosen.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4209790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Thrashing concept</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US" dirty="0"/>
              <a:t>A program that generates page faults frequently and continuously is said to be  </a:t>
            </a:r>
            <a:r>
              <a:rPr lang="en-US" b="1" dirty="0"/>
              <a:t>thrashing</a:t>
            </a:r>
          </a:p>
          <a:p>
            <a:r>
              <a:rPr lang="en-US"/>
              <a:t>Needless </a:t>
            </a:r>
            <a:r>
              <a:rPr lang="en-US" dirty="0"/>
              <a:t>to say, thrashing is an undesirable characteristic to have in  </a:t>
            </a:r>
            <a:r>
              <a:rPr lang="en-US"/>
              <a:t>your system</a:t>
            </a:r>
            <a:endParaRPr lang="en-US" dirty="0"/>
          </a:p>
          <a:p>
            <a:endParaRPr lang="en-IN" dirty="0"/>
          </a:p>
        </p:txBody>
      </p:sp>
    </p:spTree>
    <p:extLst>
      <p:ext uri="{BB962C8B-B14F-4D97-AF65-F5344CB8AC3E}">
        <p14:creationId xmlns:p14="http://schemas.microsoft.com/office/powerpoint/2010/main" val="851483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21A3-134B-D31E-9C86-9EC8AE57BFFA}"/>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A3ECCDD0-9065-3F3A-95BF-F335CEDB9D8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3393B6C-E673-FE10-5807-394B28733F1C}"/>
              </a:ext>
            </a:extLst>
          </p:cNvPr>
          <p:cNvPicPr>
            <a:picLocks noChangeAspect="1"/>
          </p:cNvPicPr>
          <p:nvPr/>
        </p:nvPicPr>
        <p:blipFill>
          <a:blip r:embed="rId2"/>
          <a:stretch>
            <a:fillRect/>
          </a:stretch>
        </p:blipFill>
        <p:spPr>
          <a:xfrm>
            <a:off x="1112392" y="2226050"/>
            <a:ext cx="10152656" cy="3310045"/>
          </a:xfrm>
          <a:prstGeom prst="rect">
            <a:avLst/>
          </a:prstGeom>
        </p:spPr>
      </p:pic>
      <p:sp>
        <p:nvSpPr>
          <p:cNvPr id="4" name="Speech Bubble: Rectangle 3">
            <a:extLst>
              <a:ext uri="{FF2B5EF4-FFF2-40B4-BE49-F238E27FC236}">
                <a16:creationId xmlns:a16="http://schemas.microsoft.com/office/drawing/2014/main" id="{CD3F4401-6434-CAA1-65AD-DE9F253DB580}"/>
              </a:ext>
            </a:extLst>
          </p:cNvPr>
          <p:cNvSpPr/>
          <p:nvPr/>
        </p:nvSpPr>
        <p:spPr>
          <a:xfrm>
            <a:off x="6096000" y="2226050"/>
            <a:ext cx="1188378" cy="863029"/>
          </a:xfrm>
          <a:prstGeom prst="wedgeRectCallout">
            <a:avLst>
              <a:gd name="adj1" fmla="val -20833"/>
              <a:gd name="adj2" fmla="val 79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Fastest access</a:t>
            </a:r>
          </a:p>
        </p:txBody>
      </p:sp>
      <p:sp>
        <p:nvSpPr>
          <p:cNvPr id="6" name="Speech Bubble: Rectangle 5">
            <a:extLst>
              <a:ext uri="{FF2B5EF4-FFF2-40B4-BE49-F238E27FC236}">
                <a16:creationId xmlns:a16="http://schemas.microsoft.com/office/drawing/2014/main" id="{65717A96-6488-1FEC-30F3-1022DCD77C23}"/>
              </a:ext>
            </a:extLst>
          </p:cNvPr>
          <p:cNvSpPr/>
          <p:nvPr/>
        </p:nvSpPr>
        <p:spPr>
          <a:xfrm>
            <a:off x="7709295" y="5239517"/>
            <a:ext cx="1188378" cy="863029"/>
          </a:xfrm>
          <a:prstGeom prst="wedgeRectCallout">
            <a:avLst>
              <a:gd name="adj1" fmla="val -52821"/>
              <a:gd name="adj2" fmla="val -7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Slowest access</a:t>
            </a:r>
          </a:p>
        </p:txBody>
      </p:sp>
    </p:spTree>
    <p:extLst>
      <p:ext uri="{BB962C8B-B14F-4D97-AF65-F5344CB8AC3E}">
        <p14:creationId xmlns:p14="http://schemas.microsoft.com/office/powerpoint/2010/main" val="1737471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5F6E-ED7F-2701-8BBA-9A5F1FD68F00}"/>
              </a:ext>
            </a:extLst>
          </p:cNvPr>
          <p:cNvSpPr>
            <a:spLocks noGrp="1"/>
          </p:cNvSpPr>
          <p:nvPr>
            <p:ph type="title"/>
          </p:nvPr>
        </p:nvSpPr>
        <p:spPr/>
        <p:txBody>
          <a:bodyPr/>
          <a:lstStyle/>
          <a:p>
            <a:r>
              <a:rPr lang="en-IN" dirty="0"/>
              <a:t>Demand Paging</a:t>
            </a:r>
          </a:p>
        </p:txBody>
      </p:sp>
      <p:sp>
        <p:nvSpPr>
          <p:cNvPr id="3" name="Content Placeholder 2">
            <a:extLst>
              <a:ext uri="{FF2B5EF4-FFF2-40B4-BE49-F238E27FC236}">
                <a16:creationId xmlns:a16="http://schemas.microsoft.com/office/drawing/2014/main" id="{72338D41-5EAF-9560-42EE-3797B2CD9FDB}"/>
              </a:ext>
            </a:extLst>
          </p:cNvPr>
          <p:cNvSpPr>
            <a:spLocks noGrp="1"/>
          </p:cNvSpPr>
          <p:nvPr>
            <p:ph idx="1"/>
          </p:nvPr>
        </p:nvSpPr>
        <p:spPr/>
        <p:txBody>
          <a:bodyPr>
            <a:normAutofit fontScale="92500"/>
          </a:bodyPr>
          <a:lstStyle/>
          <a:p>
            <a:r>
              <a:rPr lang="en-US" dirty="0"/>
              <a:t>In the purest form of paging, processes are started up with none of their pages in memory</a:t>
            </a:r>
          </a:p>
          <a:p>
            <a:r>
              <a:rPr lang="en-US" dirty="0"/>
              <a:t>As soon as the CPU tries to fetch the first instruction, it gets a page fault, causing the operating system to bring in the page containing the first instruction</a:t>
            </a:r>
          </a:p>
          <a:p>
            <a:r>
              <a:rPr lang="en-US" dirty="0"/>
              <a:t>Other page faults for global variables and the stack usually follow quickly</a:t>
            </a:r>
          </a:p>
          <a:p>
            <a:r>
              <a:rPr lang="en-US" dirty="0"/>
              <a:t>After a while, the process has most of the pages it needs and settles down to run with relatively few page faults</a:t>
            </a:r>
          </a:p>
          <a:p>
            <a:r>
              <a:rPr lang="en-US" dirty="0"/>
              <a:t>This strategy is called </a:t>
            </a:r>
            <a:r>
              <a:rPr lang="en-US" b="1" dirty="0"/>
              <a:t>demand paging </a:t>
            </a:r>
            <a:r>
              <a:rPr lang="en-US" dirty="0"/>
              <a:t>because pages are loaded only on demand, not in advance</a:t>
            </a:r>
            <a:endParaRPr lang="en-IN" dirty="0"/>
          </a:p>
        </p:txBody>
      </p:sp>
    </p:spTree>
    <p:extLst>
      <p:ext uri="{BB962C8B-B14F-4D97-AF65-F5344CB8AC3E}">
        <p14:creationId xmlns:p14="http://schemas.microsoft.com/office/powerpoint/2010/main" val="4129916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E468-4129-5D37-F782-4A0469E3E7B2}"/>
              </a:ext>
            </a:extLst>
          </p:cNvPr>
          <p:cNvSpPr>
            <a:spLocks noGrp="1"/>
          </p:cNvSpPr>
          <p:nvPr>
            <p:ph type="title"/>
          </p:nvPr>
        </p:nvSpPr>
        <p:spPr/>
        <p:txBody>
          <a:bodyPr/>
          <a:lstStyle/>
          <a:p>
            <a:r>
              <a:rPr lang="en-IN" dirty="0"/>
              <a:t>Dirty Bit Concept</a:t>
            </a:r>
          </a:p>
        </p:txBody>
      </p:sp>
      <p:sp>
        <p:nvSpPr>
          <p:cNvPr id="3" name="Content Placeholder 2">
            <a:extLst>
              <a:ext uri="{FF2B5EF4-FFF2-40B4-BE49-F238E27FC236}">
                <a16:creationId xmlns:a16="http://schemas.microsoft.com/office/drawing/2014/main" id="{48484F49-F900-14DE-A7CD-0BF47610C73D}"/>
              </a:ext>
            </a:extLst>
          </p:cNvPr>
          <p:cNvSpPr>
            <a:spLocks noGrp="1"/>
          </p:cNvSpPr>
          <p:nvPr>
            <p:ph idx="1"/>
          </p:nvPr>
        </p:nvSpPr>
        <p:spPr/>
        <p:txBody>
          <a:bodyPr>
            <a:normAutofit lnSpcReduction="10000"/>
          </a:bodyPr>
          <a:lstStyle/>
          <a:p>
            <a:r>
              <a:rPr lang="en-IN" dirty="0"/>
              <a:t>Background …</a:t>
            </a:r>
          </a:p>
          <a:p>
            <a:r>
              <a:rPr lang="en-IN" dirty="0"/>
              <a:t>The page table maps virtual addresses to physical addresses</a:t>
            </a:r>
          </a:p>
          <a:p>
            <a:r>
              <a:rPr lang="en-IN" dirty="0"/>
              <a:t>The virtual page number is used as an index in the page table</a:t>
            </a:r>
          </a:p>
          <a:p>
            <a:r>
              <a:rPr lang="en-IN" dirty="0"/>
              <a:t>From this entry, the page frame number (if any) is found, which is the physical memory address reference</a:t>
            </a:r>
          </a:p>
          <a:p>
            <a:endParaRPr lang="en-IN" dirty="0"/>
          </a:p>
          <a:p>
            <a:endParaRPr lang="en-IN" dirty="0"/>
          </a:p>
          <a:p>
            <a:endParaRPr lang="en-IN" dirty="0"/>
          </a:p>
          <a:p>
            <a:r>
              <a:rPr lang="en-IN" dirty="0"/>
              <a:t>Now imagine that a page frame is modified (See next slide)</a:t>
            </a:r>
          </a:p>
          <a:p>
            <a:endParaRPr lang="en-IN" dirty="0"/>
          </a:p>
        </p:txBody>
      </p:sp>
      <p:sp>
        <p:nvSpPr>
          <p:cNvPr id="4" name="Rectangle: Folded Corner 3">
            <a:extLst>
              <a:ext uri="{FF2B5EF4-FFF2-40B4-BE49-F238E27FC236}">
                <a16:creationId xmlns:a16="http://schemas.microsoft.com/office/drawing/2014/main" id="{E48BEF70-9F7D-5DE0-D443-99B0561C01D9}"/>
              </a:ext>
            </a:extLst>
          </p:cNvPr>
          <p:cNvSpPr/>
          <p:nvPr/>
        </p:nvSpPr>
        <p:spPr>
          <a:xfrm>
            <a:off x="1643866" y="4325420"/>
            <a:ext cx="1150706" cy="1160980"/>
          </a:xfrm>
          <a:prstGeom prst="foldedCorne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t>Virtual page number</a:t>
            </a:r>
          </a:p>
        </p:txBody>
      </p:sp>
      <p:sp>
        <p:nvSpPr>
          <p:cNvPr id="5" name="Arrow: Right 4">
            <a:extLst>
              <a:ext uri="{FF2B5EF4-FFF2-40B4-BE49-F238E27FC236}">
                <a16:creationId xmlns:a16="http://schemas.microsoft.com/office/drawing/2014/main" id="{0473CADC-26AC-B776-3C98-20750BDBB60E}"/>
              </a:ext>
            </a:extLst>
          </p:cNvPr>
          <p:cNvSpPr/>
          <p:nvPr/>
        </p:nvSpPr>
        <p:spPr>
          <a:xfrm>
            <a:off x="2948683" y="4597195"/>
            <a:ext cx="893851" cy="58098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 name="Flowchart: Internal Storage 5">
            <a:extLst>
              <a:ext uri="{FF2B5EF4-FFF2-40B4-BE49-F238E27FC236}">
                <a16:creationId xmlns:a16="http://schemas.microsoft.com/office/drawing/2014/main" id="{A1DF4E07-CE11-5281-0A21-FF1882ED2CF5}"/>
              </a:ext>
            </a:extLst>
          </p:cNvPr>
          <p:cNvSpPr/>
          <p:nvPr/>
        </p:nvSpPr>
        <p:spPr>
          <a:xfrm>
            <a:off x="4099388" y="4324930"/>
            <a:ext cx="1684962" cy="1160980"/>
          </a:xfrm>
          <a:prstGeom prst="flowChartInternalStorag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t>Page table</a:t>
            </a:r>
          </a:p>
        </p:txBody>
      </p:sp>
      <p:sp>
        <p:nvSpPr>
          <p:cNvPr id="7" name="Arrow: Right 6">
            <a:extLst>
              <a:ext uri="{FF2B5EF4-FFF2-40B4-BE49-F238E27FC236}">
                <a16:creationId xmlns:a16="http://schemas.microsoft.com/office/drawing/2014/main" id="{E6DD5FC7-CA73-DA8C-EE8A-F6A914447F5A}"/>
              </a:ext>
            </a:extLst>
          </p:cNvPr>
          <p:cNvSpPr/>
          <p:nvPr/>
        </p:nvSpPr>
        <p:spPr>
          <a:xfrm>
            <a:off x="6035213" y="4648566"/>
            <a:ext cx="893851" cy="58098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8" name="Rectangle: Folded Corner 7">
            <a:extLst>
              <a:ext uri="{FF2B5EF4-FFF2-40B4-BE49-F238E27FC236}">
                <a16:creationId xmlns:a16="http://schemas.microsoft.com/office/drawing/2014/main" id="{98764C1F-EAB9-BBD7-57B1-FFA402675A37}"/>
              </a:ext>
            </a:extLst>
          </p:cNvPr>
          <p:cNvSpPr/>
          <p:nvPr/>
        </p:nvSpPr>
        <p:spPr>
          <a:xfrm>
            <a:off x="7179927" y="4307195"/>
            <a:ext cx="1150706" cy="1160980"/>
          </a:xfrm>
          <a:prstGeom prst="foldedCorne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t>Frame number</a:t>
            </a:r>
          </a:p>
        </p:txBody>
      </p:sp>
    </p:spTree>
    <p:extLst>
      <p:ext uri="{BB962C8B-B14F-4D97-AF65-F5344CB8AC3E}">
        <p14:creationId xmlns:p14="http://schemas.microsoft.com/office/powerpoint/2010/main" val="1164538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E468-4129-5D37-F782-4A0469E3E7B2}"/>
              </a:ext>
            </a:extLst>
          </p:cNvPr>
          <p:cNvSpPr>
            <a:spLocks noGrp="1"/>
          </p:cNvSpPr>
          <p:nvPr>
            <p:ph type="title"/>
          </p:nvPr>
        </p:nvSpPr>
        <p:spPr>
          <a:xfrm>
            <a:off x="838200" y="213955"/>
            <a:ext cx="10515600" cy="467082"/>
          </a:xfrm>
        </p:spPr>
        <p:txBody>
          <a:bodyPr>
            <a:normAutofit fontScale="90000"/>
          </a:bodyPr>
          <a:lstStyle/>
          <a:p>
            <a:r>
              <a:rPr lang="en-IN" dirty="0"/>
              <a:t>Dirty Bit Concept</a:t>
            </a:r>
          </a:p>
        </p:txBody>
      </p:sp>
      <p:sp>
        <p:nvSpPr>
          <p:cNvPr id="9" name="Content Placeholder 8">
            <a:extLst>
              <a:ext uri="{FF2B5EF4-FFF2-40B4-BE49-F238E27FC236}">
                <a16:creationId xmlns:a16="http://schemas.microsoft.com/office/drawing/2014/main" id="{C4EE0BBF-47B7-2519-94BC-43A4B4C37676}"/>
              </a:ext>
            </a:extLst>
          </p:cNvPr>
          <p:cNvSpPr>
            <a:spLocks noGrp="1"/>
          </p:cNvSpPr>
          <p:nvPr>
            <p:ph sz="half" idx="1"/>
          </p:nvPr>
        </p:nvSpPr>
        <p:spPr/>
        <p:txBody>
          <a:bodyPr>
            <a:normAutofit fontScale="70000" lnSpcReduction="20000"/>
          </a:bodyPr>
          <a:lstStyle/>
          <a:p>
            <a:endParaRPr lang="en-IN"/>
          </a:p>
        </p:txBody>
      </p:sp>
      <p:sp>
        <p:nvSpPr>
          <p:cNvPr id="10" name="Content Placeholder 9">
            <a:extLst>
              <a:ext uri="{FF2B5EF4-FFF2-40B4-BE49-F238E27FC236}">
                <a16:creationId xmlns:a16="http://schemas.microsoft.com/office/drawing/2014/main" id="{4002DEBB-DFB0-CD58-DD4F-F94BEA50C340}"/>
              </a:ext>
            </a:extLst>
          </p:cNvPr>
          <p:cNvSpPr>
            <a:spLocks noGrp="1"/>
          </p:cNvSpPr>
          <p:nvPr>
            <p:ph sz="half" idx="2"/>
          </p:nvPr>
        </p:nvSpPr>
        <p:spPr/>
        <p:txBody>
          <a:bodyPr>
            <a:normAutofit fontScale="70000" lnSpcReduction="20000"/>
          </a:bodyPr>
          <a:lstStyle/>
          <a:p>
            <a:r>
              <a:rPr lang="en-IN" dirty="0"/>
              <a:t>Let us say that the OS wants to reclaim page frame 7 because of some requirements</a:t>
            </a:r>
          </a:p>
          <a:p>
            <a:r>
              <a:rPr lang="en-IN" dirty="0"/>
              <a:t>However, contents of page frame 7 were modified</a:t>
            </a:r>
          </a:p>
          <a:p>
            <a:r>
              <a:rPr lang="en-IN" dirty="0"/>
              <a:t>The modifications would be lost now</a:t>
            </a:r>
          </a:p>
          <a:p>
            <a:r>
              <a:rPr lang="en-IN" dirty="0"/>
              <a:t>To prevent this, the page table maintains a flag called </a:t>
            </a:r>
            <a:r>
              <a:rPr lang="en-IN" b="1" dirty="0"/>
              <a:t>dirty bit</a:t>
            </a:r>
            <a:r>
              <a:rPr lang="en-IN" dirty="0"/>
              <a:t>, which is set to 1 whenever a page frame is modified</a:t>
            </a:r>
          </a:p>
          <a:p>
            <a:r>
              <a:rPr lang="en-IN" dirty="0"/>
              <a:t>So now the OS will check the dirty bit flag for page 7</a:t>
            </a:r>
          </a:p>
          <a:p>
            <a:pPr lvl="1"/>
            <a:r>
              <a:rPr lang="en-IN" dirty="0"/>
              <a:t>If 0, it will simply reclaim page frame 7</a:t>
            </a:r>
          </a:p>
          <a:p>
            <a:pPr lvl="1"/>
            <a:r>
              <a:rPr lang="en-IN" dirty="0"/>
              <a:t>If 1, it will write it back to disk and then reclaim it</a:t>
            </a:r>
          </a:p>
          <a:p>
            <a:r>
              <a:rPr lang="en-IN" dirty="0"/>
              <a:t>Thus, changes made to page frames will not be lost</a:t>
            </a:r>
          </a:p>
        </p:txBody>
      </p:sp>
      <p:pic>
        <p:nvPicPr>
          <p:cNvPr id="11" name="Picture 10">
            <a:extLst>
              <a:ext uri="{FF2B5EF4-FFF2-40B4-BE49-F238E27FC236}">
                <a16:creationId xmlns:a16="http://schemas.microsoft.com/office/drawing/2014/main" id="{0A3593F3-201F-C080-DE8C-B45B209EFA21}"/>
              </a:ext>
            </a:extLst>
          </p:cNvPr>
          <p:cNvPicPr>
            <a:picLocks noChangeAspect="1"/>
          </p:cNvPicPr>
          <p:nvPr/>
        </p:nvPicPr>
        <p:blipFill>
          <a:blip r:embed="rId2"/>
          <a:stretch>
            <a:fillRect/>
          </a:stretch>
        </p:blipFill>
        <p:spPr>
          <a:xfrm>
            <a:off x="1059871" y="908780"/>
            <a:ext cx="3902547" cy="5040439"/>
          </a:xfrm>
          <a:prstGeom prst="rect">
            <a:avLst/>
          </a:prstGeom>
        </p:spPr>
      </p:pic>
      <p:cxnSp>
        <p:nvCxnSpPr>
          <p:cNvPr id="13" name="Straight Arrow Connector 12">
            <a:extLst>
              <a:ext uri="{FF2B5EF4-FFF2-40B4-BE49-F238E27FC236}">
                <a16:creationId xmlns:a16="http://schemas.microsoft.com/office/drawing/2014/main" id="{CC584DD4-0FFA-86A4-8E67-76E5F0F79E8D}"/>
              </a:ext>
            </a:extLst>
          </p:cNvPr>
          <p:cNvCxnSpPr/>
          <p:nvPr/>
        </p:nvCxnSpPr>
        <p:spPr>
          <a:xfrm flipH="1">
            <a:off x="3780890" y="2260315"/>
            <a:ext cx="2609636" cy="1345914"/>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481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D6A6B-AF2E-B107-619D-270EC44EAB55}"/>
              </a:ext>
            </a:extLst>
          </p:cNvPr>
          <p:cNvSpPr>
            <a:spLocks noGrp="1"/>
          </p:cNvSpPr>
          <p:nvPr>
            <p:ph type="title"/>
          </p:nvPr>
        </p:nvSpPr>
        <p:spPr/>
        <p:txBody>
          <a:bodyPr/>
          <a:lstStyle/>
          <a:p>
            <a:r>
              <a:rPr lang="en-IN" dirty="0"/>
              <a:t>Shared Pages</a:t>
            </a:r>
          </a:p>
        </p:txBody>
      </p:sp>
      <p:sp>
        <p:nvSpPr>
          <p:cNvPr id="6" name="Content Placeholder 5">
            <a:extLst>
              <a:ext uri="{FF2B5EF4-FFF2-40B4-BE49-F238E27FC236}">
                <a16:creationId xmlns:a16="http://schemas.microsoft.com/office/drawing/2014/main" id="{2AB0F5F9-C6D2-A9C9-B87E-741A1B168318}"/>
              </a:ext>
            </a:extLst>
          </p:cNvPr>
          <p:cNvSpPr>
            <a:spLocks noGrp="1"/>
          </p:cNvSpPr>
          <p:nvPr>
            <p:ph idx="1"/>
          </p:nvPr>
        </p:nvSpPr>
        <p:spPr/>
        <p:txBody>
          <a:bodyPr>
            <a:normAutofit lnSpcReduction="10000"/>
          </a:bodyPr>
          <a:lstStyle/>
          <a:p>
            <a:r>
              <a:rPr lang="en-IN" dirty="0"/>
              <a:t>In a large multiprogramming environment, several users may run the same program at the same time</a:t>
            </a:r>
          </a:p>
          <a:p>
            <a:r>
              <a:rPr lang="en-IN" dirty="0"/>
              <a:t>Instead of loading different copies of the same program, it is much more efficient to share the same copy with all the users</a:t>
            </a:r>
          </a:p>
          <a:p>
            <a:r>
              <a:rPr lang="en-IN" dirty="0"/>
              <a:t>For this, the page needs to be separated into code and data</a:t>
            </a:r>
          </a:p>
          <a:p>
            <a:pPr lvl="1"/>
            <a:r>
              <a:rPr lang="en-IN" dirty="0"/>
              <a:t>Code/instruction pages (I-space) can be shared</a:t>
            </a:r>
          </a:p>
          <a:p>
            <a:pPr lvl="1"/>
            <a:r>
              <a:rPr lang="en-IN" dirty="0"/>
              <a:t>Data pages (D-space) cannot be shared (since they may get updated)</a:t>
            </a:r>
          </a:p>
          <a:p>
            <a:r>
              <a:rPr lang="en-IN" dirty="0"/>
              <a:t>Now, two or more processes can share the same page table for their I-space, but different pages tables for their D-space</a:t>
            </a:r>
          </a:p>
          <a:p>
            <a:r>
              <a:rPr lang="en-IN" dirty="0"/>
              <a:t>But, it needs to be done carefully …</a:t>
            </a:r>
          </a:p>
        </p:txBody>
      </p:sp>
    </p:spTree>
    <p:extLst>
      <p:ext uri="{BB962C8B-B14F-4D97-AF65-F5344CB8AC3E}">
        <p14:creationId xmlns:p14="http://schemas.microsoft.com/office/powerpoint/2010/main" val="2133769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D6A6B-AF2E-B107-619D-270EC44EAB55}"/>
              </a:ext>
            </a:extLst>
          </p:cNvPr>
          <p:cNvSpPr>
            <a:spLocks noGrp="1"/>
          </p:cNvSpPr>
          <p:nvPr>
            <p:ph type="title"/>
          </p:nvPr>
        </p:nvSpPr>
        <p:spPr/>
        <p:txBody>
          <a:bodyPr/>
          <a:lstStyle/>
          <a:p>
            <a:r>
              <a:rPr lang="en-IN" dirty="0"/>
              <a:t>Shared Pages</a:t>
            </a:r>
          </a:p>
        </p:txBody>
      </p:sp>
      <p:sp>
        <p:nvSpPr>
          <p:cNvPr id="6" name="Content Placeholder 5">
            <a:extLst>
              <a:ext uri="{FF2B5EF4-FFF2-40B4-BE49-F238E27FC236}">
                <a16:creationId xmlns:a16="http://schemas.microsoft.com/office/drawing/2014/main" id="{2AB0F5F9-C6D2-A9C9-B87E-741A1B168318}"/>
              </a:ext>
            </a:extLst>
          </p:cNvPr>
          <p:cNvSpPr>
            <a:spLocks noGrp="1"/>
          </p:cNvSpPr>
          <p:nvPr>
            <p:ph idx="1"/>
          </p:nvPr>
        </p:nvSpPr>
        <p:spPr/>
        <p:txBody>
          <a:bodyPr>
            <a:normAutofit lnSpcReduction="10000"/>
          </a:bodyPr>
          <a:lstStyle/>
          <a:p>
            <a:r>
              <a:rPr lang="en-IN" dirty="0"/>
              <a:t>Suppose processes A and B are running an editor and sharing its pages</a:t>
            </a:r>
          </a:p>
          <a:p>
            <a:r>
              <a:rPr lang="en-IN" dirty="0"/>
              <a:t>If the scheduler removes process A, all the pages used by A will also get evicted, filling the empty page frames with some other programs </a:t>
            </a:r>
          </a:p>
          <a:p>
            <a:r>
              <a:rPr lang="en-IN" dirty="0"/>
              <a:t>Process B will need to generate many page faults to bring these back</a:t>
            </a:r>
          </a:p>
          <a:p>
            <a:endParaRPr lang="en-IN" dirty="0"/>
          </a:p>
          <a:p>
            <a:r>
              <a:rPr lang="en-IN" b="1" dirty="0" err="1"/>
              <a:t>Reentrant</a:t>
            </a:r>
            <a:r>
              <a:rPr lang="en-IN" b="1" dirty="0"/>
              <a:t> code</a:t>
            </a:r>
            <a:r>
              <a:rPr lang="en-IN" dirty="0"/>
              <a:t> = Read-only code</a:t>
            </a:r>
          </a:p>
          <a:p>
            <a:pPr lvl="1"/>
            <a:r>
              <a:rPr lang="en-IN" dirty="0"/>
              <a:t>Since different processes sharing the same code may modify data but never the code, the code is called </a:t>
            </a:r>
            <a:r>
              <a:rPr lang="en-IN" dirty="0" err="1"/>
              <a:t>reentrant</a:t>
            </a:r>
            <a:endParaRPr lang="en-IN" dirty="0"/>
          </a:p>
          <a:p>
            <a:pPr lvl="1"/>
            <a:r>
              <a:rPr lang="en-IN" dirty="0"/>
              <a:t>This means that different processes can execute different parts of the code simultaneously without impacting the code</a:t>
            </a:r>
          </a:p>
          <a:p>
            <a:endParaRPr lang="en-IN" dirty="0"/>
          </a:p>
        </p:txBody>
      </p:sp>
    </p:spTree>
    <p:extLst>
      <p:ext uri="{BB962C8B-B14F-4D97-AF65-F5344CB8AC3E}">
        <p14:creationId xmlns:p14="http://schemas.microsoft.com/office/powerpoint/2010/main" val="802473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5F6E-ED7F-2701-8BBA-9A5F1FD68F00}"/>
              </a:ext>
            </a:extLst>
          </p:cNvPr>
          <p:cNvSpPr>
            <a:spLocks noGrp="1"/>
          </p:cNvSpPr>
          <p:nvPr>
            <p:ph type="title"/>
          </p:nvPr>
        </p:nvSpPr>
        <p:spPr/>
        <p:txBody>
          <a:bodyPr/>
          <a:lstStyle/>
          <a:p>
            <a:r>
              <a:rPr lang="en-IN" dirty="0"/>
              <a:t>Throttling</a:t>
            </a:r>
          </a:p>
        </p:txBody>
      </p:sp>
      <p:sp>
        <p:nvSpPr>
          <p:cNvPr id="3" name="Content Placeholder 2">
            <a:extLst>
              <a:ext uri="{FF2B5EF4-FFF2-40B4-BE49-F238E27FC236}">
                <a16:creationId xmlns:a16="http://schemas.microsoft.com/office/drawing/2014/main" id="{72338D41-5EAF-9560-42EE-3797B2CD9FDB}"/>
              </a:ext>
            </a:extLst>
          </p:cNvPr>
          <p:cNvSpPr>
            <a:spLocks noGrp="1"/>
          </p:cNvSpPr>
          <p:nvPr>
            <p:ph idx="1"/>
          </p:nvPr>
        </p:nvSpPr>
        <p:spPr/>
        <p:txBody>
          <a:bodyPr>
            <a:normAutofit lnSpcReduction="10000"/>
          </a:bodyPr>
          <a:lstStyle/>
          <a:p>
            <a:r>
              <a:rPr lang="en-US" b="1" dirty="0"/>
              <a:t>Throttling </a:t>
            </a:r>
            <a:r>
              <a:rPr lang="en-US" dirty="0"/>
              <a:t>refers to a mechanism where the operating system intentionally limits or controls certain resources or processes to prevent excessive consumption of resources, maintain system stability, and ensure fairness among different tasks or users</a:t>
            </a:r>
          </a:p>
          <a:p>
            <a:r>
              <a:rPr lang="en-US" dirty="0"/>
              <a:t>Throttling is commonly used to manage CPU usage, memory usage, network bandwidth, and other system resources</a:t>
            </a:r>
          </a:p>
          <a:p>
            <a:r>
              <a:rPr lang="en-US" b="1" dirty="0"/>
              <a:t>Memory throttling</a:t>
            </a:r>
            <a:r>
              <a:rPr lang="en-US" dirty="0"/>
              <a:t>:  In systems with limited memory, processes may be limited in the amount of memory they can use. If a process tries to use more memory than allocated, the system may slow down the process or terminate it to prevent a system-wide crash due to excessive memory consumption.</a:t>
            </a:r>
            <a:endParaRPr lang="en-IN" dirty="0"/>
          </a:p>
        </p:txBody>
      </p:sp>
    </p:spTree>
    <p:extLst>
      <p:ext uri="{BB962C8B-B14F-4D97-AF65-F5344CB8AC3E}">
        <p14:creationId xmlns:p14="http://schemas.microsoft.com/office/powerpoint/2010/main" val="793418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7AF76-5FE1-C89D-3BE5-BD6A56C98999}"/>
              </a:ext>
            </a:extLst>
          </p:cNvPr>
          <p:cNvSpPr>
            <a:spLocks noGrp="1"/>
          </p:cNvSpPr>
          <p:nvPr>
            <p:ph type="title"/>
          </p:nvPr>
        </p:nvSpPr>
        <p:spPr/>
        <p:txBody>
          <a:bodyPr/>
          <a:lstStyle/>
          <a:p>
            <a:r>
              <a:rPr lang="en-IN" dirty="0"/>
              <a:t>Deadlocks</a:t>
            </a:r>
          </a:p>
        </p:txBody>
      </p:sp>
      <p:sp>
        <p:nvSpPr>
          <p:cNvPr id="5" name="Text Placeholder 4">
            <a:extLst>
              <a:ext uri="{FF2B5EF4-FFF2-40B4-BE49-F238E27FC236}">
                <a16:creationId xmlns:a16="http://schemas.microsoft.com/office/drawing/2014/main" id="{03D85876-5BCB-0A35-9C65-C4EE7CA6AE4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785205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FE13-8E66-81D6-94C8-C64A2289FF59}"/>
              </a:ext>
            </a:extLst>
          </p:cNvPr>
          <p:cNvSpPr>
            <a:spLocks noGrp="1"/>
          </p:cNvSpPr>
          <p:nvPr>
            <p:ph type="title"/>
          </p:nvPr>
        </p:nvSpPr>
        <p:spPr/>
        <p:txBody>
          <a:bodyPr/>
          <a:lstStyle/>
          <a:p>
            <a:r>
              <a:rPr lang="en-IN" dirty="0"/>
              <a:t>Deadlock</a:t>
            </a:r>
          </a:p>
        </p:txBody>
      </p:sp>
      <p:sp>
        <p:nvSpPr>
          <p:cNvPr id="3" name="Content Placeholder 2">
            <a:extLst>
              <a:ext uri="{FF2B5EF4-FFF2-40B4-BE49-F238E27FC236}">
                <a16:creationId xmlns:a16="http://schemas.microsoft.com/office/drawing/2014/main" id="{821EF77E-37CD-CD2A-04E4-9A5CCEE4267D}"/>
              </a:ext>
            </a:extLst>
          </p:cNvPr>
          <p:cNvSpPr>
            <a:spLocks noGrp="1"/>
          </p:cNvSpPr>
          <p:nvPr>
            <p:ph sz="half" idx="1"/>
          </p:nvPr>
        </p:nvSpPr>
        <p:spPr/>
        <p:txBody>
          <a:bodyPr>
            <a:normAutofit/>
          </a:bodyPr>
          <a:lstStyle/>
          <a:p>
            <a:r>
              <a:rPr lang="en-IN" dirty="0"/>
              <a:t>Step 1: Thread 1 asks for Lock 1 on resource R1, Thread 2 asks for Lock 2 on resource R2 – both are successful</a:t>
            </a:r>
          </a:p>
        </p:txBody>
      </p:sp>
      <p:sp>
        <p:nvSpPr>
          <p:cNvPr id="4" name="Content Placeholder 3">
            <a:extLst>
              <a:ext uri="{FF2B5EF4-FFF2-40B4-BE49-F238E27FC236}">
                <a16:creationId xmlns:a16="http://schemas.microsoft.com/office/drawing/2014/main" id="{6229D50F-2FC1-8469-18C5-500C4717B90B}"/>
              </a:ext>
            </a:extLst>
          </p:cNvPr>
          <p:cNvSpPr>
            <a:spLocks noGrp="1"/>
          </p:cNvSpPr>
          <p:nvPr>
            <p:ph sz="half" idx="2"/>
          </p:nvPr>
        </p:nvSpPr>
        <p:spPr/>
        <p:txBody>
          <a:bodyPr>
            <a:normAutofit/>
          </a:bodyPr>
          <a:lstStyle/>
          <a:p>
            <a:r>
              <a:rPr lang="en-IN" dirty="0"/>
              <a:t>Step 2: Soon after, they want a lock on the resource that the other thread has locked</a:t>
            </a:r>
          </a:p>
          <a:p>
            <a:endParaRPr lang="en-IN" dirty="0"/>
          </a:p>
          <a:p>
            <a:endParaRPr lang="en-IN" dirty="0"/>
          </a:p>
          <a:p>
            <a:endParaRPr lang="en-IN" dirty="0"/>
          </a:p>
          <a:p>
            <a:endParaRPr lang="en-IN" dirty="0"/>
          </a:p>
          <a:p>
            <a:endParaRPr lang="en-IN" dirty="0"/>
          </a:p>
          <a:p>
            <a:r>
              <a:rPr lang="en-IN" dirty="0"/>
              <a:t>Result: </a:t>
            </a:r>
            <a:r>
              <a:rPr lang="en-IN" b="1" dirty="0"/>
              <a:t>Deadlock</a:t>
            </a:r>
          </a:p>
        </p:txBody>
      </p:sp>
      <p:pic>
        <p:nvPicPr>
          <p:cNvPr id="6" name="Picture 5">
            <a:extLst>
              <a:ext uri="{FF2B5EF4-FFF2-40B4-BE49-F238E27FC236}">
                <a16:creationId xmlns:a16="http://schemas.microsoft.com/office/drawing/2014/main" id="{F58F4655-E8D9-DA04-3356-CCD2641B910D}"/>
              </a:ext>
            </a:extLst>
          </p:cNvPr>
          <p:cNvPicPr>
            <a:picLocks noChangeAspect="1"/>
          </p:cNvPicPr>
          <p:nvPr/>
        </p:nvPicPr>
        <p:blipFill>
          <a:blip r:embed="rId2"/>
          <a:stretch>
            <a:fillRect/>
          </a:stretch>
        </p:blipFill>
        <p:spPr>
          <a:xfrm>
            <a:off x="246348" y="4001294"/>
            <a:ext cx="2754833" cy="1819798"/>
          </a:xfrm>
          <a:prstGeom prst="rect">
            <a:avLst/>
          </a:prstGeom>
        </p:spPr>
      </p:pic>
      <p:pic>
        <p:nvPicPr>
          <p:cNvPr id="8" name="Picture 7">
            <a:extLst>
              <a:ext uri="{FF2B5EF4-FFF2-40B4-BE49-F238E27FC236}">
                <a16:creationId xmlns:a16="http://schemas.microsoft.com/office/drawing/2014/main" id="{878AF9C6-F547-740F-305C-9B946AF416C7}"/>
              </a:ext>
            </a:extLst>
          </p:cNvPr>
          <p:cNvPicPr>
            <a:picLocks noChangeAspect="1"/>
          </p:cNvPicPr>
          <p:nvPr/>
        </p:nvPicPr>
        <p:blipFill>
          <a:blip r:embed="rId3"/>
          <a:stretch>
            <a:fillRect/>
          </a:stretch>
        </p:blipFill>
        <p:spPr>
          <a:xfrm>
            <a:off x="3153581" y="4001294"/>
            <a:ext cx="2676739" cy="1819798"/>
          </a:xfrm>
          <a:prstGeom prst="rect">
            <a:avLst/>
          </a:prstGeom>
        </p:spPr>
      </p:pic>
      <p:pic>
        <p:nvPicPr>
          <p:cNvPr id="10" name="Picture 9">
            <a:extLst>
              <a:ext uri="{FF2B5EF4-FFF2-40B4-BE49-F238E27FC236}">
                <a16:creationId xmlns:a16="http://schemas.microsoft.com/office/drawing/2014/main" id="{6B26DB00-C7D1-B785-8329-C98F16D1A7C1}"/>
              </a:ext>
            </a:extLst>
          </p:cNvPr>
          <p:cNvPicPr>
            <a:picLocks noChangeAspect="1"/>
          </p:cNvPicPr>
          <p:nvPr/>
        </p:nvPicPr>
        <p:blipFill>
          <a:blip r:embed="rId4"/>
          <a:stretch>
            <a:fillRect/>
          </a:stretch>
        </p:blipFill>
        <p:spPr>
          <a:xfrm>
            <a:off x="7277975" y="3175869"/>
            <a:ext cx="3410125" cy="2273417"/>
          </a:xfrm>
          <a:prstGeom prst="rect">
            <a:avLst/>
          </a:prstGeom>
        </p:spPr>
      </p:pic>
    </p:spTree>
    <p:extLst>
      <p:ext uri="{BB962C8B-B14F-4D97-AF65-F5344CB8AC3E}">
        <p14:creationId xmlns:p14="http://schemas.microsoft.com/office/powerpoint/2010/main" val="4155988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004439-8F3F-810C-E2D0-4C77AD96DF56}"/>
              </a:ext>
            </a:extLst>
          </p:cNvPr>
          <p:cNvSpPr>
            <a:spLocks noGrp="1"/>
          </p:cNvSpPr>
          <p:nvPr>
            <p:ph type="title"/>
          </p:nvPr>
        </p:nvSpPr>
        <p:spPr/>
        <p:txBody>
          <a:bodyPr/>
          <a:lstStyle/>
          <a:p>
            <a:r>
              <a:rPr lang="en-IN" dirty="0"/>
              <a:t>Deadlock Example: C:\lectures\CDAC\DAC\deadlock.py</a:t>
            </a:r>
          </a:p>
        </p:txBody>
      </p:sp>
      <p:sp>
        <p:nvSpPr>
          <p:cNvPr id="6" name="Content Placeholder 5">
            <a:extLst>
              <a:ext uri="{FF2B5EF4-FFF2-40B4-BE49-F238E27FC236}">
                <a16:creationId xmlns:a16="http://schemas.microsoft.com/office/drawing/2014/main" id="{D510A24D-C0E1-279E-3A03-D6652BBE8A23}"/>
              </a:ext>
            </a:extLst>
          </p:cNvPr>
          <p:cNvSpPr>
            <a:spLocks noGrp="1"/>
          </p:cNvSpPr>
          <p:nvPr>
            <p:ph idx="1"/>
          </p:nvPr>
        </p:nvSpPr>
        <p:spPr/>
        <p:txBody>
          <a:bodyPr>
            <a:normAutofit fontScale="25000" lnSpcReduction="20000"/>
          </a:bodyPr>
          <a:lstStyle/>
          <a:p>
            <a:r>
              <a:rPr lang="en-IN" dirty="0"/>
              <a:t>from threading import Thread, Lock</a:t>
            </a:r>
          </a:p>
          <a:p>
            <a:r>
              <a:rPr lang="en-IN" dirty="0"/>
              <a:t>import time</a:t>
            </a:r>
          </a:p>
          <a:p>
            <a:endParaRPr lang="en-IN" dirty="0"/>
          </a:p>
          <a:p>
            <a:endParaRPr lang="en-IN" dirty="0"/>
          </a:p>
          <a:p>
            <a:r>
              <a:rPr lang="en-IN" dirty="0"/>
              <a:t>def </a:t>
            </a:r>
            <a:r>
              <a:rPr lang="en-IN" dirty="0" err="1"/>
              <a:t>red_robot</a:t>
            </a:r>
            <a:r>
              <a:rPr lang="en-IN" dirty="0"/>
              <a:t>(lock1, lock2):</a:t>
            </a:r>
          </a:p>
          <a:p>
            <a:r>
              <a:rPr lang="en-IN" dirty="0"/>
              <a:t>    while True:</a:t>
            </a:r>
          </a:p>
          <a:p>
            <a:r>
              <a:rPr lang="en-IN" dirty="0"/>
              <a:t>        print("Red: Acquiring lock 1...")</a:t>
            </a:r>
          </a:p>
          <a:p>
            <a:r>
              <a:rPr lang="en-IN" dirty="0"/>
              <a:t>        lock1.acquire()</a:t>
            </a:r>
          </a:p>
          <a:p>
            <a:r>
              <a:rPr lang="en-IN" dirty="0"/>
              <a:t>        print("Red: Acquiring lock 2...")</a:t>
            </a:r>
          </a:p>
          <a:p>
            <a:r>
              <a:rPr lang="en-IN" dirty="0"/>
              <a:t>        lock2.acquire()</a:t>
            </a:r>
          </a:p>
          <a:p>
            <a:r>
              <a:rPr lang="en-IN" dirty="0"/>
              <a:t>        print("Red: Locks acquired...")</a:t>
            </a:r>
          </a:p>
          <a:p>
            <a:r>
              <a:rPr lang="en-IN" dirty="0"/>
              <a:t>        lock1.release()</a:t>
            </a:r>
          </a:p>
          <a:p>
            <a:r>
              <a:rPr lang="en-IN" dirty="0"/>
              <a:t>        lock2.release()</a:t>
            </a:r>
          </a:p>
          <a:p>
            <a:r>
              <a:rPr lang="en-IN" dirty="0"/>
              <a:t>        print("Red: Locks released")</a:t>
            </a:r>
          </a:p>
          <a:p>
            <a:r>
              <a:rPr lang="en-IN" dirty="0"/>
              <a:t>        </a:t>
            </a:r>
            <a:r>
              <a:rPr lang="en-IN" dirty="0" err="1"/>
              <a:t>time.sleep</a:t>
            </a:r>
            <a:r>
              <a:rPr lang="en-IN" dirty="0"/>
              <a:t>(0.5)</a:t>
            </a:r>
          </a:p>
          <a:p>
            <a:endParaRPr lang="en-IN" dirty="0"/>
          </a:p>
          <a:p>
            <a:r>
              <a:rPr lang="en-IN" dirty="0"/>
              <a:t>def </a:t>
            </a:r>
            <a:r>
              <a:rPr lang="en-IN" dirty="0" err="1"/>
              <a:t>blue_robot</a:t>
            </a:r>
            <a:r>
              <a:rPr lang="en-IN" dirty="0"/>
              <a:t>(lock1, lock2):</a:t>
            </a:r>
          </a:p>
          <a:p>
            <a:r>
              <a:rPr lang="en-IN" dirty="0"/>
              <a:t>    while True:</a:t>
            </a:r>
          </a:p>
          <a:p>
            <a:r>
              <a:rPr lang="en-IN" dirty="0"/>
              <a:t>        print("Blue: Acquiring lock 2...")</a:t>
            </a:r>
          </a:p>
          <a:p>
            <a:r>
              <a:rPr lang="en-IN" dirty="0"/>
              <a:t>        lock2.acquire()</a:t>
            </a:r>
          </a:p>
          <a:p>
            <a:r>
              <a:rPr lang="en-IN" dirty="0"/>
              <a:t>        print("Blue: Acquiring lock 1...")</a:t>
            </a:r>
          </a:p>
          <a:p>
            <a:r>
              <a:rPr lang="en-IN" dirty="0"/>
              <a:t>        lock1.acquire()</a:t>
            </a:r>
          </a:p>
          <a:p>
            <a:r>
              <a:rPr lang="en-IN" dirty="0"/>
              <a:t>        print("Blue: Locks acquired...")</a:t>
            </a:r>
          </a:p>
          <a:p>
            <a:r>
              <a:rPr lang="en-IN" dirty="0"/>
              <a:t>        lock1.release()</a:t>
            </a:r>
          </a:p>
          <a:p>
            <a:r>
              <a:rPr lang="en-IN" dirty="0"/>
              <a:t>        lock2.release()</a:t>
            </a:r>
          </a:p>
          <a:p>
            <a:r>
              <a:rPr lang="en-IN" dirty="0"/>
              <a:t>        print("Blue: Locks released")</a:t>
            </a:r>
          </a:p>
          <a:p>
            <a:r>
              <a:rPr lang="en-IN" dirty="0"/>
              <a:t>        </a:t>
            </a:r>
            <a:r>
              <a:rPr lang="en-IN" dirty="0" err="1"/>
              <a:t>time.sleep</a:t>
            </a:r>
            <a:r>
              <a:rPr lang="en-IN" dirty="0"/>
              <a:t>(0.5)</a:t>
            </a:r>
          </a:p>
          <a:p>
            <a:endParaRPr lang="en-IN" dirty="0"/>
          </a:p>
          <a:p>
            <a:endParaRPr lang="en-IN" dirty="0"/>
          </a:p>
          <a:p>
            <a:r>
              <a:rPr lang="en-IN" dirty="0"/>
              <a:t>mutex1 = Lock()</a:t>
            </a:r>
          </a:p>
          <a:p>
            <a:r>
              <a:rPr lang="en-IN" dirty="0"/>
              <a:t>mutex2 = Lock()</a:t>
            </a:r>
          </a:p>
          <a:p>
            <a:r>
              <a:rPr lang="en-IN" dirty="0"/>
              <a:t>red = Thread(target=</a:t>
            </a:r>
            <a:r>
              <a:rPr lang="en-IN" dirty="0" err="1"/>
              <a:t>red_robot</a:t>
            </a:r>
            <a:r>
              <a:rPr lang="en-IN" dirty="0"/>
              <a:t>, </a:t>
            </a:r>
            <a:r>
              <a:rPr lang="en-IN" dirty="0" err="1"/>
              <a:t>args</a:t>
            </a:r>
            <a:r>
              <a:rPr lang="en-IN" dirty="0"/>
              <a:t>=(mutex1, mutex2))</a:t>
            </a:r>
          </a:p>
          <a:p>
            <a:r>
              <a:rPr lang="en-IN" dirty="0"/>
              <a:t>blue = Thread(target=</a:t>
            </a:r>
            <a:r>
              <a:rPr lang="en-IN" dirty="0" err="1"/>
              <a:t>blue_robot</a:t>
            </a:r>
            <a:r>
              <a:rPr lang="en-IN" dirty="0"/>
              <a:t>, </a:t>
            </a:r>
            <a:r>
              <a:rPr lang="en-IN" dirty="0" err="1"/>
              <a:t>args</a:t>
            </a:r>
            <a:r>
              <a:rPr lang="en-IN" dirty="0"/>
              <a:t>=(mutex1, mutex2))</a:t>
            </a:r>
          </a:p>
          <a:p>
            <a:r>
              <a:rPr lang="en-IN" dirty="0" err="1"/>
              <a:t>red.start</a:t>
            </a:r>
            <a:r>
              <a:rPr lang="en-IN" dirty="0"/>
              <a:t>()</a:t>
            </a:r>
          </a:p>
          <a:p>
            <a:r>
              <a:rPr lang="en-IN" dirty="0" err="1"/>
              <a:t>blue.start</a:t>
            </a:r>
            <a:r>
              <a:rPr lang="en-IN" dirty="0"/>
              <a:t>()</a:t>
            </a:r>
          </a:p>
        </p:txBody>
      </p:sp>
    </p:spTree>
    <p:extLst>
      <p:ext uri="{BB962C8B-B14F-4D97-AF65-F5344CB8AC3E}">
        <p14:creationId xmlns:p14="http://schemas.microsoft.com/office/powerpoint/2010/main" val="1286222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B6AC7C-545B-D80E-6D1B-63898B2C567A}"/>
              </a:ext>
            </a:extLst>
          </p:cNvPr>
          <p:cNvSpPr>
            <a:spLocks noGrp="1"/>
          </p:cNvSpPr>
          <p:nvPr>
            <p:ph type="title"/>
          </p:nvPr>
        </p:nvSpPr>
        <p:spPr/>
        <p:txBody>
          <a:bodyPr/>
          <a:lstStyle/>
          <a:p>
            <a:r>
              <a:rPr lang="en-IN" dirty="0"/>
              <a:t>Necessary Conditions for a Deadlock</a:t>
            </a:r>
          </a:p>
        </p:txBody>
      </p:sp>
      <p:sp>
        <p:nvSpPr>
          <p:cNvPr id="6" name="Content Placeholder 5">
            <a:extLst>
              <a:ext uri="{FF2B5EF4-FFF2-40B4-BE49-F238E27FC236}">
                <a16:creationId xmlns:a16="http://schemas.microsoft.com/office/drawing/2014/main" id="{CEF0741E-ECDD-3C66-F43E-53218657EA79}"/>
              </a:ext>
            </a:extLst>
          </p:cNvPr>
          <p:cNvSpPr>
            <a:spLocks noGrp="1"/>
          </p:cNvSpPr>
          <p:nvPr>
            <p:ph idx="1"/>
          </p:nvPr>
        </p:nvSpPr>
        <p:spPr/>
        <p:txBody>
          <a:bodyPr>
            <a:normAutofit/>
          </a:bodyPr>
          <a:lstStyle/>
          <a:p>
            <a:r>
              <a:rPr lang="en-IN" dirty="0"/>
              <a:t>The following four conditions must be true at the same time:</a:t>
            </a:r>
          </a:p>
          <a:p>
            <a:pPr marL="914400" lvl="1" indent="-457200">
              <a:buFont typeface="+mj-lt"/>
              <a:buAutoNum type="arabicPeriod"/>
            </a:pPr>
            <a:r>
              <a:rPr lang="en-US" b="1" dirty="0"/>
              <a:t>Mutual exclusion</a:t>
            </a:r>
            <a:r>
              <a:rPr lang="en-US" dirty="0"/>
              <a:t>. Only one process can use a resource.</a:t>
            </a:r>
          </a:p>
          <a:p>
            <a:pPr marL="914400" lvl="1" indent="-457200">
              <a:buFont typeface="+mj-lt"/>
              <a:buAutoNum type="arabicPeriod"/>
            </a:pPr>
            <a:r>
              <a:rPr lang="en-US" b="1" dirty="0"/>
              <a:t>Hold and wait</a:t>
            </a:r>
            <a:r>
              <a:rPr lang="en-US" dirty="0"/>
              <a:t>. A process must be holding at least one resource and waiting to acquire additional resources that are currently being held by other processes.</a:t>
            </a:r>
          </a:p>
          <a:p>
            <a:pPr marL="914400" lvl="1" indent="-457200">
              <a:buFont typeface="+mj-lt"/>
              <a:buAutoNum type="arabicPeriod"/>
            </a:pPr>
            <a:r>
              <a:rPr lang="en-US" b="1" dirty="0"/>
              <a:t>No preemption</a:t>
            </a:r>
            <a:r>
              <a:rPr lang="en-US" dirty="0"/>
              <a:t>. Resources cannot be preempted; that is, a resource can be released only voluntarily by the process holding it.</a:t>
            </a:r>
          </a:p>
          <a:p>
            <a:pPr marL="914400" lvl="1" indent="-457200">
              <a:buFont typeface="+mj-lt"/>
              <a:buAutoNum type="arabicPeriod"/>
            </a:pPr>
            <a:r>
              <a:rPr lang="en-US" b="1" dirty="0"/>
              <a:t>Circular wait</a:t>
            </a:r>
            <a:r>
              <a:rPr lang="en-US" dirty="0"/>
              <a:t>. A set {P0, P1, ..., </a:t>
            </a:r>
            <a:r>
              <a:rPr lang="en-US" dirty="0" err="1"/>
              <a:t>Pn</a:t>
            </a:r>
            <a:r>
              <a:rPr lang="en-US" dirty="0"/>
              <a:t>} of waiting processes must exist such that P0 is waiting for a resource held by P1, P1 is waiting for a resource held by P2, ..., Pn−1 is waiting for a resource held by </a:t>
            </a:r>
            <a:r>
              <a:rPr lang="en-US" dirty="0" err="1"/>
              <a:t>Pn</a:t>
            </a:r>
            <a:r>
              <a:rPr lang="en-US" dirty="0"/>
              <a:t>, and </a:t>
            </a:r>
            <a:r>
              <a:rPr lang="en-US" dirty="0" err="1"/>
              <a:t>Pn</a:t>
            </a:r>
            <a:r>
              <a:rPr lang="en-US" dirty="0"/>
              <a:t> is waiting for a resource held by P0.</a:t>
            </a:r>
          </a:p>
        </p:txBody>
      </p:sp>
    </p:spTree>
    <p:extLst>
      <p:ext uri="{BB962C8B-B14F-4D97-AF65-F5344CB8AC3E}">
        <p14:creationId xmlns:p14="http://schemas.microsoft.com/office/powerpoint/2010/main" val="327150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Technologies used in Memory Design</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dirty="0"/>
              <a:t>Two types of memories</a:t>
            </a:r>
          </a:p>
          <a:p>
            <a:pPr lvl="1"/>
            <a:r>
              <a:rPr lang="en-IN" b="1" dirty="0"/>
              <a:t>Random Access Memory (RAM)</a:t>
            </a:r>
            <a:r>
              <a:rPr lang="en-IN" dirty="0"/>
              <a:t>: Memory from where data can be read and where data can be written at any random location</a:t>
            </a:r>
          </a:p>
          <a:p>
            <a:pPr lvl="2"/>
            <a:r>
              <a:rPr lang="en-IN" b="1" dirty="0"/>
              <a:t>Static RAM (SRAM)</a:t>
            </a:r>
          </a:p>
          <a:p>
            <a:pPr lvl="2"/>
            <a:r>
              <a:rPr lang="en-IN" b="1" dirty="0"/>
              <a:t>Dynamic RAM (DRAM)</a:t>
            </a:r>
          </a:p>
          <a:p>
            <a:pPr lvl="1"/>
            <a:r>
              <a:rPr lang="en-IN" b="1" dirty="0"/>
              <a:t>Read Only Memory (ROM)</a:t>
            </a:r>
            <a:r>
              <a:rPr lang="en-IN" dirty="0"/>
              <a:t>: Memory from where data can be read, but not where data can be written</a:t>
            </a:r>
          </a:p>
          <a:p>
            <a:pPr lvl="2"/>
            <a:r>
              <a:rPr lang="en-IN" dirty="0"/>
              <a:t>Useful for booting up, fixed data</a:t>
            </a:r>
          </a:p>
          <a:p>
            <a:endParaRPr lang="en-IN" dirty="0"/>
          </a:p>
        </p:txBody>
      </p:sp>
    </p:spTree>
    <p:extLst>
      <p:ext uri="{BB962C8B-B14F-4D97-AF65-F5344CB8AC3E}">
        <p14:creationId xmlns:p14="http://schemas.microsoft.com/office/powerpoint/2010/main" val="2309561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0B9D-1010-5D5C-67B1-D99C9786CC81}"/>
              </a:ext>
            </a:extLst>
          </p:cNvPr>
          <p:cNvSpPr>
            <a:spLocks noGrp="1"/>
          </p:cNvSpPr>
          <p:nvPr>
            <p:ph type="title"/>
          </p:nvPr>
        </p:nvSpPr>
        <p:spPr/>
        <p:txBody>
          <a:bodyPr/>
          <a:lstStyle/>
          <a:p>
            <a:r>
              <a:rPr lang="en-IN" dirty="0"/>
              <a:t>“Mutually Exclusive”</a:t>
            </a:r>
          </a:p>
        </p:txBody>
      </p:sp>
      <p:sp>
        <p:nvSpPr>
          <p:cNvPr id="3" name="Content Placeholder 2">
            <a:extLst>
              <a:ext uri="{FF2B5EF4-FFF2-40B4-BE49-F238E27FC236}">
                <a16:creationId xmlns:a16="http://schemas.microsoft.com/office/drawing/2014/main" id="{682F2BB2-2C5F-E899-3882-A76401CF57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2E4E6A3-1A14-807B-7973-5104CA063E5F}"/>
              </a:ext>
            </a:extLst>
          </p:cNvPr>
          <p:cNvPicPr>
            <a:picLocks noChangeAspect="1"/>
          </p:cNvPicPr>
          <p:nvPr/>
        </p:nvPicPr>
        <p:blipFill>
          <a:blip r:embed="rId2"/>
          <a:stretch>
            <a:fillRect/>
          </a:stretch>
        </p:blipFill>
        <p:spPr>
          <a:xfrm>
            <a:off x="6207137" y="450357"/>
            <a:ext cx="3132072" cy="5358174"/>
          </a:xfrm>
          <a:prstGeom prst="rect">
            <a:avLst/>
          </a:prstGeom>
        </p:spPr>
      </p:pic>
    </p:spTree>
    <p:extLst>
      <p:ext uri="{BB962C8B-B14F-4D97-AF65-F5344CB8AC3E}">
        <p14:creationId xmlns:p14="http://schemas.microsoft.com/office/powerpoint/2010/main" val="1927504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C4C9-96D1-69D0-EC69-DE7290486102}"/>
              </a:ext>
            </a:extLst>
          </p:cNvPr>
          <p:cNvSpPr>
            <a:spLocks noGrp="1"/>
          </p:cNvSpPr>
          <p:nvPr>
            <p:ph type="title"/>
          </p:nvPr>
        </p:nvSpPr>
        <p:spPr/>
        <p:txBody>
          <a:bodyPr/>
          <a:lstStyle/>
          <a:p>
            <a:r>
              <a:rPr lang="en-IN" dirty="0"/>
              <a:t>Deadlock Prevention and Avoidance</a:t>
            </a:r>
          </a:p>
        </p:txBody>
      </p:sp>
      <p:sp>
        <p:nvSpPr>
          <p:cNvPr id="3" name="Content Placeholder 2">
            <a:extLst>
              <a:ext uri="{FF2B5EF4-FFF2-40B4-BE49-F238E27FC236}">
                <a16:creationId xmlns:a16="http://schemas.microsoft.com/office/drawing/2014/main" id="{FB4BADF1-4313-C92C-8BD8-90A163C772BF}"/>
              </a:ext>
            </a:extLst>
          </p:cNvPr>
          <p:cNvSpPr>
            <a:spLocks noGrp="1"/>
          </p:cNvSpPr>
          <p:nvPr>
            <p:ph idx="1"/>
          </p:nvPr>
        </p:nvSpPr>
        <p:spPr/>
        <p:txBody>
          <a:bodyPr>
            <a:normAutofit/>
          </a:bodyPr>
          <a:lstStyle/>
          <a:p>
            <a:r>
              <a:rPr lang="en-US" dirty="0"/>
              <a:t>To ensure that deadlocks never occur, the system can use either a </a:t>
            </a:r>
            <a:r>
              <a:rPr lang="en-US" b="1" dirty="0"/>
              <a:t>deadlock prevention </a:t>
            </a:r>
            <a:r>
              <a:rPr lang="en-US" dirty="0"/>
              <a:t>or a </a:t>
            </a:r>
            <a:r>
              <a:rPr lang="en-US" b="1" dirty="0"/>
              <a:t>deadlock avoidance</a:t>
            </a:r>
            <a:r>
              <a:rPr lang="en-US" dirty="0"/>
              <a:t> scheme. </a:t>
            </a:r>
          </a:p>
          <a:p>
            <a:r>
              <a:rPr lang="en-US" b="1" dirty="0"/>
              <a:t>Deadlock prevention:</a:t>
            </a:r>
            <a:r>
              <a:rPr lang="en-US" dirty="0"/>
              <a:t> Never allow all the four deadlock conditions to become true</a:t>
            </a:r>
          </a:p>
          <a:p>
            <a:r>
              <a:rPr lang="en-US" b="1" dirty="0"/>
              <a:t>Deadlock avoidance: </a:t>
            </a:r>
            <a:r>
              <a:rPr lang="en-US" dirty="0"/>
              <a:t>Allocate resources to only one process at a time</a:t>
            </a:r>
            <a:endParaRPr lang="en-IN" dirty="0"/>
          </a:p>
        </p:txBody>
      </p:sp>
    </p:spTree>
    <p:extLst>
      <p:ext uri="{BB962C8B-B14F-4D97-AF65-F5344CB8AC3E}">
        <p14:creationId xmlns:p14="http://schemas.microsoft.com/office/powerpoint/2010/main" val="751378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lstStyle/>
          <a:p>
            <a:r>
              <a:rPr lang="en-IN" dirty="0"/>
              <a:t>To prevent a deadlock, we need to examine the four necessary conditions for it and see what can be done</a:t>
            </a:r>
          </a:p>
          <a:p>
            <a:endParaRPr lang="en-IN" dirty="0"/>
          </a:p>
          <a:p>
            <a:r>
              <a:rPr lang="en-IN" b="1" dirty="0"/>
              <a:t>Condition 1: Mutual exclusion</a:t>
            </a:r>
          </a:p>
          <a:p>
            <a:pPr lvl="1"/>
            <a:r>
              <a:rPr lang="en-IN" dirty="0"/>
              <a:t>For a deadlock to occur, at least one resource must be non-sharable (i.e. mutual exclusion condition must become true).</a:t>
            </a:r>
          </a:p>
          <a:p>
            <a:pPr lvl="1"/>
            <a:r>
              <a:rPr lang="en-IN" dirty="0"/>
              <a:t>Consider a read-only file – it is sharable – processes do not require an exclusive lock on it.</a:t>
            </a:r>
          </a:p>
          <a:p>
            <a:pPr lvl="1"/>
            <a:r>
              <a:rPr lang="en-IN" dirty="0"/>
              <a:t>However, how can we practically mandate that all the resources be sharable?</a:t>
            </a:r>
          </a:p>
          <a:p>
            <a:pPr lvl="1"/>
            <a:r>
              <a:rPr lang="en-IN" dirty="0"/>
              <a:t>Hence, avoiding mutual exclusion is very difficult.</a:t>
            </a:r>
          </a:p>
          <a:p>
            <a:pPr lvl="1"/>
            <a:endParaRPr lang="en-IN" dirty="0"/>
          </a:p>
        </p:txBody>
      </p:sp>
      <p:pic>
        <p:nvPicPr>
          <p:cNvPr id="2050" name="Picture 2" descr="Mutual exclusion :: Operating systems 2020">
            <a:extLst>
              <a:ext uri="{FF2B5EF4-FFF2-40B4-BE49-F238E27FC236}">
                <a16:creationId xmlns:a16="http://schemas.microsoft.com/office/drawing/2014/main" id="{19FE3D04-703B-AD59-ADCD-F8BF67179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733729"/>
            <a:ext cx="45720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86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lnSpcReduction="10000"/>
          </a:bodyPr>
          <a:lstStyle/>
          <a:p>
            <a:r>
              <a:rPr lang="en-IN" b="1" dirty="0"/>
              <a:t>Condition 2: Hold and wait</a:t>
            </a:r>
          </a:p>
          <a:p>
            <a:pPr lvl="1"/>
            <a:r>
              <a:rPr lang="en-US" dirty="0"/>
              <a:t>To ensure that the hold-and-wait condition never occurs in the system, we must guarantee that, whenever a process requests a resource, it does not hold any other resources.</a:t>
            </a:r>
          </a:p>
          <a:p>
            <a:pPr lvl="1"/>
            <a:r>
              <a:rPr lang="en-US" dirty="0"/>
              <a:t>Two approaches can be used to handle this:</a:t>
            </a:r>
          </a:p>
          <a:p>
            <a:pPr lvl="2"/>
            <a:r>
              <a:rPr lang="en-US" dirty="0"/>
              <a:t>Each process must request and be allocated all its resources before it begins execution.</a:t>
            </a:r>
          </a:p>
          <a:p>
            <a:pPr lvl="2"/>
            <a:r>
              <a:rPr lang="en-US" dirty="0"/>
              <a:t>Allow a process to request resources only when it has none.</a:t>
            </a:r>
          </a:p>
          <a:p>
            <a:pPr lvl="1"/>
            <a:r>
              <a:rPr lang="en-US" dirty="0"/>
              <a:t>Both these protocols have two main disadvantages. </a:t>
            </a:r>
          </a:p>
          <a:p>
            <a:pPr lvl="2"/>
            <a:r>
              <a:rPr lang="en-US" dirty="0"/>
              <a:t>Resource utilization may be low, since resources may be allocated but unused for a long period.</a:t>
            </a:r>
          </a:p>
          <a:p>
            <a:pPr lvl="2"/>
            <a:r>
              <a:rPr lang="en-US" b="1" dirty="0"/>
              <a:t>Starvation </a:t>
            </a:r>
            <a:r>
              <a:rPr lang="en-US" dirty="0"/>
              <a:t>is possible. A process that needs several popular resources may have to wait indefinitely, because at least one of the resources that it needs is always allocated to some other process.</a:t>
            </a:r>
          </a:p>
        </p:txBody>
      </p:sp>
    </p:spTree>
    <p:extLst>
      <p:ext uri="{BB962C8B-B14F-4D97-AF65-F5344CB8AC3E}">
        <p14:creationId xmlns:p14="http://schemas.microsoft.com/office/powerpoint/2010/main" val="26069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b="1" dirty="0"/>
              <a:t>Condition 3: No pre-emption</a:t>
            </a:r>
          </a:p>
          <a:p>
            <a:pPr lvl="1"/>
            <a:r>
              <a:rPr lang="en-US" dirty="0"/>
              <a:t>If a process is holding some resources and requests another resource that cannot be immediately allocated to it (that is, the process must wait), then all resources the process is currently holding are preempted. </a:t>
            </a:r>
          </a:p>
          <a:p>
            <a:pPr lvl="1"/>
            <a:r>
              <a:rPr lang="en-US" dirty="0"/>
              <a:t>In other words, these resources are implicitly released. </a:t>
            </a:r>
          </a:p>
          <a:p>
            <a:pPr lvl="1"/>
            <a:r>
              <a:rPr lang="en-US" dirty="0"/>
              <a:t>The preempted resources are added to the list of resources for which the process is waiting. </a:t>
            </a:r>
          </a:p>
          <a:p>
            <a:pPr lvl="1"/>
            <a:r>
              <a:rPr lang="en-US" dirty="0"/>
              <a:t>The process will be restarted only when it can regain its old resources, as well as the new ones that it is requesting.</a:t>
            </a:r>
          </a:p>
          <a:p>
            <a:pPr lvl="1"/>
            <a:r>
              <a:rPr lang="en-US" dirty="0"/>
              <a:t>This protocol is often applied to resources whose state can be easily saved and restored later, such as CPU registers and memory space.</a:t>
            </a:r>
          </a:p>
        </p:txBody>
      </p:sp>
    </p:spTree>
    <p:extLst>
      <p:ext uri="{BB962C8B-B14F-4D97-AF65-F5344CB8AC3E}">
        <p14:creationId xmlns:p14="http://schemas.microsoft.com/office/powerpoint/2010/main" val="1260882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b="1" dirty="0"/>
              <a:t>Condition 4: Circular wait</a:t>
            </a:r>
          </a:p>
          <a:p>
            <a:pPr lvl="1"/>
            <a:r>
              <a:rPr lang="en-US" dirty="0"/>
              <a:t>Impose a total ordering of all resource types and to require that each process requests resources in an increasing order of enumeration.</a:t>
            </a:r>
          </a:p>
          <a:p>
            <a:pPr lvl="1"/>
            <a:r>
              <a:rPr lang="en-US" dirty="0"/>
              <a:t>Suppose our numbering for resources is </a:t>
            </a:r>
            <a:r>
              <a:rPr lang="en-US" i="1" dirty="0"/>
              <a:t>Tape drive = 1, Disk drive = 5, Printer = 12.</a:t>
            </a:r>
            <a:endParaRPr lang="en-US" dirty="0"/>
          </a:p>
          <a:p>
            <a:pPr lvl="1"/>
            <a:r>
              <a:rPr lang="en-US" dirty="0"/>
              <a:t>Now a process that needs the tape drive and the printer at the same time must first request the tape drive and then the printer.</a:t>
            </a:r>
          </a:p>
          <a:p>
            <a:pPr lvl="1"/>
            <a:endParaRPr lang="en-IN" b="1" dirty="0"/>
          </a:p>
        </p:txBody>
      </p:sp>
    </p:spTree>
    <p:extLst>
      <p:ext uri="{BB962C8B-B14F-4D97-AF65-F5344CB8AC3E}">
        <p14:creationId xmlns:p14="http://schemas.microsoft.com/office/powerpoint/2010/main" val="285354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3EBE-EEB4-F1F9-A3A3-224B7CC901CC}"/>
              </a:ext>
            </a:extLst>
          </p:cNvPr>
          <p:cNvSpPr>
            <a:spLocks noGrp="1"/>
          </p:cNvSpPr>
          <p:nvPr>
            <p:ph type="title"/>
          </p:nvPr>
        </p:nvSpPr>
        <p:spPr/>
        <p:txBody>
          <a:bodyPr/>
          <a:lstStyle/>
          <a:p>
            <a:r>
              <a:rPr lang="en-IN" dirty="0"/>
              <a:t>Deadlock Avoidance</a:t>
            </a:r>
          </a:p>
        </p:txBody>
      </p:sp>
      <p:sp>
        <p:nvSpPr>
          <p:cNvPr id="3" name="Content Placeholder 2">
            <a:extLst>
              <a:ext uri="{FF2B5EF4-FFF2-40B4-BE49-F238E27FC236}">
                <a16:creationId xmlns:a16="http://schemas.microsoft.com/office/drawing/2014/main" id="{4686BFF9-B7C3-FF49-C13B-D7C87490A6B3}"/>
              </a:ext>
            </a:extLst>
          </p:cNvPr>
          <p:cNvSpPr>
            <a:spLocks noGrp="1"/>
          </p:cNvSpPr>
          <p:nvPr>
            <p:ph idx="1"/>
          </p:nvPr>
        </p:nvSpPr>
        <p:spPr/>
        <p:txBody>
          <a:bodyPr>
            <a:normAutofit fontScale="92500" lnSpcReduction="10000"/>
          </a:bodyPr>
          <a:lstStyle/>
          <a:p>
            <a:r>
              <a:rPr lang="en-US" dirty="0"/>
              <a:t>Here, we require additional information about how resources are to be requested. </a:t>
            </a:r>
          </a:p>
          <a:p>
            <a:r>
              <a:rPr lang="en-US" dirty="0"/>
              <a:t>For example, in a system with one tape drive and one printer, the system might need to know that process P will request first the tape drive and then the printer before releasing both resources, whereas process Q will request first the printer and then the tape drive. </a:t>
            </a:r>
          </a:p>
          <a:p>
            <a:r>
              <a:rPr lang="en-US" dirty="0"/>
              <a:t>With this knowledge of the complete sequence of requests and releases for each process, the system can decide for each request whether or not the process should wait in order to avoid a possible future deadlock. </a:t>
            </a:r>
          </a:p>
          <a:p>
            <a:r>
              <a:rPr lang="en-US" dirty="0"/>
              <a:t>Each request requires that in making this decision the system consider the resources currently available, the resources currently allocated to each process, and the future requests and releases of each process.</a:t>
            </a:r>
            <a:endParaRPr lang="en-IN" dirty="0"/>
          </a:p>
        </p:txBody>
      </p:sp>
    </p:spTree>
    <p:extLst>
      <p:ext uri="{BB962C8B-B14F-4D97-AF65-F5344CB8AC3E}">
        <p14:creationId xmlns:p14="http://schemas.microsoft.com/office/powerpoint/2010/main" val="273208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DEC4-CD3C-00C1-13ED-57ADA32A5956}"/>
              </a:ext>
            </a:extLst>
          </p:cNvPr>
          <p:cNvSpPr>
            <a:spLocks noGrp="1"/>
          </p:cNvSpPr>
          <p:nvPr>
            <p:ph type="title"/>
          </p:nvPr>
        </p:nvSpPr>
        <p:spPr/>
        <p:txBody>
          <a:bodyPr/>
          <a:lstStyle/>
          <a:p>
            <a:r>
              <a:rPr lang="en-IN" dirty="0"/>
              <a:t>Semaphore</a:t>
            </a:r>
          </a:p>
        </p:txBody>
      </p:sp>
      <p:sp>
        <p:nvSpPr>
          <p:cNvPr id="3" name="Content Placeholder 2">
            <a:extLst>
              <a:ext uri="{FF2B5EF4-FFF2-40B4-BE49-F238E27FC236}">
                <a16:creationId xmlns:a16="http://schemas.microsoft.com/office/drawing/2014/main" id="{ED5551D0-E0A5-A87B-7556-EA7C55F1C354}"/>
              </a:ext>
            </a:extLst>
          </p:cNvPr>
          <p:cNvSpPr>
            <a:spLocks noGrp="1"/>
          </p:cNvSpPr>
          <p:nvPr>
            <p:ph idx="1"/>
          </p:nvPr>
        </p:nvSpPr>
        <p:spPr/>
        <p:txBody>
          <a:bodyPr>
            <a:normAutofit/>
          </a:bodyPr>
          <a:lstStyle/>
          <a:p>
            <a:r>
              <a:rPr lang="en-IN" b="1" dirty="0"/>
              <a:t>Semaphore </a:t>
            </a:r>
            <a:r>
              <a:rPr lang="en-IN" dirty="0"/>
              <a:t>is a variable that is used to control access to a common resource</a:t>
            </a:r>
          </a:p>
          <a:p>
            <a:r>
              <a:rPr lang="en-IN" dirty="0"/>
              <a:t>It keeps a count of resource usage and decides if the resource can be made available to a requesting process</a:t>
            </a:r>
          </a:p>
          <a:p>
            <a:r>
              <a:rPr lang="en-IN" dirty="0"/>
              <a:t>Two types</a:t>
            </a:r>
          </a:p>
          <a:p>
            <a:pPr lvl="1"/>
            <a:r>
              <a:rPr lang="en-IN" b="1" dirty="0"/>
              <a:t>Counting semaphore</a:t>
            </a:r>
            <a:r>
              <a:rPr lang="en-IN" dirty="0"/>
              <a:t>: Can be any number</a:t>
            </a:r>
          </a:p>
          <a:p>
            <a:pPr lvl="1"/>
            <a:r>
              <a:rPr lang="en-IN" b="1" dirty="0"/>
              <a:t>Binary semaphore</a:t>
            </a:r>
            <a:r>
              <a:rPr lang="en-IN" dirty="0"/>
              <a:t>: Semaphore with a value of 0 or 1 only</a:t>
            </a:r>
          </a:p>
        </p:txBody>
      </p:sp>
    </p:spTree>
    <p:extLst>
      <p:ext uri="{BB962C8B-B14F-4D97-AF65-F5344CB8AC3E}">
        <p14:creationId xmlns:p14="http://schemas.microsoft.com/office/powerpoint/2010/main" val="3466068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DEC4-CD3C-00C1-13ED-57ADA32A5956}"/>
              </a:ext>
            </a:extLst>
          </p:cNvPr>
          <p:cNvSpPr>
            <a:spLocks noGrp="1"/>
          </p:cNvSpPr>
          <p:nvPr>
            <p:ph type="title"/>
          </p:nvPr>
        </p:nvSpPr>
        <p:spPr/>
        <p:txBody>
          <a:bodyPr/>
          <a:lstStyle/>
          <a:p>
            <a:r>
              <a:rPr lang="en-IN" dirty="0"/>
              <a:t>Semaphore Example</a:t>
            </a:r>
          </a:p>
        </p:txBody>
      </p:sp>
      <p:sp>
        <p:nvSpPr>
          <p:cNvPr id="3" name="Content Placeholder 2">
            <a:extLst>
              <a:ext uri="{FF2B5EF4-FFF2-40B4-BE49-F238E27FC236}">
                <a16:creationId xmlns:a16="http://schemas.microsoft.com/office/drawing/2014/main" id="{ED5551D0-E0A5-A87B-7556-EA7C55F1C354}"/>
              </a:ext>
            </a:extLst>
          </p:cNvPr>
          <p:cNvSpPr>
            <a:spLocks noGrp="1"/>
          </p:cNvSpPr>
          <p:nvPr>
            <p:ph idx="1"/>
          </p:nvPr>
        </p:nvSpPr>
        <p:spPr/>
        <p:txBody>
          <a:bodyPr>
            <a:normAutofit/>
          </a:bodyPr>
          <a:lstStyle/>
          <a:p>
            <a:r>
              <a:rPr lang="en-IN" dirty="0"/>
              <a:t>A library has 10 copies of a book</a:t>
            </a:r>
          </a:p>
          <a:p>
            <a:r>
              <a:rPr lang="en-IN" dirty="0"/>
              <a:t>One copy can be used by one student at any given time</a:t>
            </a:r>
          </a:p>
          <a:p>
            <a:r>
              <a:rPr lang="en-IN" dirty="0"/>
              <a:t>A student must request the librarian to issue a book copy</a:t>
            </a:r>
          </a:p>
          <a:p>
            <a:r>
              <a:rPr lang="en-IN" dirty="0"/>
              <a:t>If no copy is available, the student must wait till another student returns her copy</a:t>
            </a:r>
          </a:p>
          <a:p>
            <a:r>
              <a:rPr lang="en-IN" dirty="0"/>
              <a:t>When a student finishes using a copy, the student must return the copy to the librarian</a:t>
            </a:r>
          </a:p>
          <a:p>
            <a:endParaRPr lang="en-IN" dirty="0"/>
          </a:p>
          <a:p>
            <a:r>
              <a:rPr lang="en-IN" dirty="0"/>
              <a:t>This situation can be modelled by using a </a:t>
            </a:r>
            <a:r>
              <a:rPr lang="en-IN" b="1" dirty="0">
                <a:solidFill>
                  <a:schemeClr val="accent4">
                    <a:lumMod val="20000"/>
                    <a:lumOff val="80000"/>
                  </a:schemeClr>
                </a:solidFill>
              </a:rPr>
              <a:t>semaphore</a:t>
            </a:r>
          </a:p>
        </p:txBody>
      </p:sp>
    </p:spTree>
    <p:extLst>
      <p:ext uri="{BB962C8B-B14F-4D97-AF65-F5344CB8AC3E}">
        <p14:creationId xmlns:p14="http://schemas.microsoft.com/office/powerpoint/2010/main" val="970493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851A-5DC3-B40A-041F-9F6532AD643E}"/>
              </a:ext>
            </a:extLst>
          </p:cNvPr>
          <p:cNvSpPr>
            <a:spLocks noGrp="1"/>
          </p:cNvSpPr>
          <p:nvPr>
            <p:ph type="title"/>
          </p:nvPr>
        </p:nvSpPr>
        <p:spPr/>
        <p:txBody>
          <a:bodyPr/>
          <a:lstStyle/>
          <a:p>
            <a:r>
              <a:rPr lang="en-IN" dirty="0"/>
              <a:t>Semaphore – Key Points</a:t>
            </a:r>
          </a:p>
        </p:txBody>
      </p:sp>
      <p:sp>
        <p:nvSpPr>
          <p:cNvPr id="3" name="Content Placeholder 2">
            <a:extLst>
              <a:ext uri="{FF2B5EF4-FFF2-40B4-BE49-F238E27FC236}">
                <a16:creationId xmlns:a16="http://schemas.microsoft.com/office/drawing/2014/main" id="{E9F38C1C-8A3C-6781-709B-E071AA347048}"/>
              </a:ext>
            </a:extLst>
          </p:cNvPr>
          <p:cNvSpPr>
            <a:spLocks noGrp="1"/>
          </p:cNvSpPr>
          <p:nvPr>
            <p:ph idx="1"/>
          </p:nvPr>
        </p:nvSpPr>
        <p:spPr/>
        <p:txBody>
          <a:bodyPr/>
          <a:lstStyle/>
          <a:p>
            <a:r>
              <a:rPr lang="en-IN" dirty="0"/>
              <a:t>A semaphore only tracks the count of free resources – it does not keep a track of </a:t>
            </a:r>
            <a:r>
              <a:rPr lang="en-IN" i="1" dirty="0"/>
              <a:t>which</a:t>
            </a:r>
            <a:r>
              <a:rPr lang="en-IN" dirty="0"/>
              <a:t> resources are free</a:t>
            </a:r>
          </a:p>
          <a:p>
            <a:r>
              <a:rPr lang="en-IN" dirty="0"/>
              <a:t>If we use binary semaphore then we only want to know if a resource is free (semaphore = 0) or in use (semaphore = 1)</a:t>
            </a:r>
          </a:p>
          <a:p>
            <a:r>
              <a:rPr lang="en-IN" dirty="0"/>
              <a:t>The </a:t>
            </a:r>
            <a:r>
              <a:rPr lang="en-IN" b="1" dirty="0"/>
              <a:t>Producer-Consumer Problem </a:t>
            </a:r>
            <a:r>
              <a:rPr lang="en-IN" dirty="0"/>
              <a:t>can be solved using semaphores</a:t>
            </a:r>
          </a:p>
          <a:p>
            <a:r>
              <a:rPr lang="en-IN" dirty="0"/>
              <a:t>It is not a locking mechanism – It is a signalling mechanism</a:t>
            </a:r>
          </a:p>
          <a:p>
            <a:pPr lvl="1"/>
            <a:r>
              <a:rPr lang="en-IN" dirty="0"/>
              <a:t>Threads and processes perform wait() and signal() operations to indicate whether they are acquiring or releasing resources</a:t>
            </a:r>
          </a:p>
        </p:txBody>
      </p:sp>
    </p:spTree>
    <p:extLst>
      <p:ext uri="{BB962C8B-B14F-4D97-AF65-F5344CB8AC3E}">
        <p14:creationId xmlns:p14="http://schemas.microsoft.com/office/powerpoint/2010/main" val="1535441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lstStyle/>
          <a:p>
            <a:r>
              <a:rPr lang="en-US" b="1" dirty="0"/>
              <a:t>Static RAMs (SRAMs)</a:t>
            </a:r>
            <a:r>
              <a:rPr lang="en-US" dirty="0"/>
              <a:t> are constructed internally using circuits similar to a D flip-flop</a:t>
            </a:r>
          </a:p>
          <a:p>
            <a:r>
              <a:rPr lang="en-US" dirty="0"/>
              <a:t>These memories retain their contents as long as the power is kept on: seconds, minutes, hours, even days</a:t>
            </a:r>
          </a:p>
          <a:p>
            <a:r>
              <a:rPr lang="en-US" dirty="0"/>
              <a:t>They are very fast</a:t>
            </a:r>
          </a:p>
          <a:p>
            <a:r>
              <a:rPr lang="en-US" dirty="0"/>
              <a:t>A typical access time is a nanosecond or less</a:t>
            </a:r>
          </a:p>
          <a:p>
            <a:r>
              <a:rPr lang="en-US" dirty="0"/>
              <a:t>For this reason, static RAMS are popular as </a:t>
            </a:r>
            <a:r>
              <a:rPr lang="en-US" b="1" dirty="0"/>
              <a:t>cache memory</a:t>
            </a:r>
            <a:endParaRPr lang="en-IN" b="1" dirty="0"/>
          </a:p>
        </p:txBody>
      </p:sp>
    </p:spTree>
    <p:extLst>
      <p:ext uri="{BB962C8B-B14F-4D97-AF65-F5344CB8AC3E}">
        <p14:creationId xmlns:p14="http://schemas.microsoft.com/office/powerpoint/2010/main" val="22878979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A52F-C6B6-209A-4545-8EEFADD591EA}"/>
              </a:ext>
            </a:extLst>
          </p:cNvPr>
          <p:cNvSpPr>
            <a:spLocks noGrp="1"/>
          </p:cNvSpPr>
          <p:nvPr>
            <p:ph type="title"/>
          </p:nvPr>
        </p:nvSpPr>
        <p:spPr/>
        <p:txBody>
          <a:bodyPr/>
          <a:lstStyle/>
          <a:p>
            <a:r>
              <a:rPr lang="en-IN" dirty="0"/>
              <a:t>Mutual Exclusion (Mutex)</a:t>
            </a:r>
          </a:p>
        </p:txBody>
      </p:sp>
      <p:sp>
        <p:nvSpPr>
          <p:cNvPr id="3" name="Content Placeholder 2">
            <a:extLst>
              <a:ext uri="{FF2B5EF4-FFF2-40B4-BE49-F238E27FC236}">
                <a16:creationId xmlns:a16="http://schemas.microsoft.com/office/drawing/2014/main" id="{E2EC944F-4794-C722-EC6C-1BC64BA83313}"/>
              </a:ext>
            </a:extLst>
          </p:cNvPr>
          <p:cNvSpPr>
            <a:spLocks noGrp="1"/>
          </p:cNvSpPr>
          <p:nvPr>
            <p:ph idx="1"/>
          </p:nvPr>
        </p:nvSpPr>
        <p:spPr/>
        <p:txBody>
          <a:bodyPr>
            <a:normAutofit/>
          </a:bodyPr>
          <a:lstStyle/>
          <a:p>
            <a:r>
              <a:rPr lang="en-US" b="1" dirty="0"/>
              <a:t>Mutual Exclusion (Mutex)</a:t>
            </a:r>
            <a:r>
              <a:rPr lang="en-US" dirty="0"/>
              <a:t> is an object that allows multiple program threads to share the same resource, such as a file, but not simultaneously</a:t>
            </a:r>
          </a:p>
          <a:p>
            <a:r>
              <a:rPr lang="en-US" dirty="0"/>
              <a:t>Mutex is different from semaphores</a:t>
            </a:r>
          </a:p>
          <a:p>
            <a:r>
              <a:rPr lang="en-US" dirty="0"/>
              <a:t>Semaphore is a signaling mechanism, mutex is a locking mechanism</a:t>
            </a:r>
          </a:p>
          <a:p>
            <a:r>
              <a:rPr lang="en-US" dirty="0"/>
              <a:t>Semaphore may or may not be binary, mutex is always binary</a:t>
            </a:r>
          </a:p>
          <a:p>
            <a:r>
              <a:rPr lang="en-US" dirty="0"/>
              <a:t>Example follows …</a:t>
            </a:r>
          </a:p>
        </p:txBody>
      </p:sp>
    </p:spTree>
    <p:extLst>
      <p:ext uri="{BB962C8B-B14F-4D97-AF65-F5344CB8AC3E}">
        <p14:creationId xmlns:p14="http://schemas.microsoft.com/office/powerpoint/2010/main" val="1795722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74B1-6B0F-BAEA-A264-4EB9BBAB60B8}"/>
              </a:ext>
            </a:extLst>
          </p:cNvPr>
          <p:cNvSpPr>
            <a:spLocks noGrp="1"/>
          </p:cNvSpPr>
          <p:nvPr>
            <p:ph type="title"/>
          </p:nvPr>
        </p:nvSpPr>
        <p:spPr/>
        <p:txBody>
          <a:bodyPr/>
          <a:lstStyle/>
          <a:p>
            <a:r>
              <a:rPr lang="en-IN" dirty="0"/>
              <a:t>Need for Synchronization</a:t>
            </a:r>
          </a:p>
        </p:txBody>
      </p:sp>
      <p:sp>
        <p:nvSpPr>
          <p:cNvPr id="3" name="Content Placeholder 2">
            <a:extLst>
              <a:ext uri="{FF2B5EF4-FFF2-40B4-BE49-F238E27FC236}">
                <a16:creationId xmlns:a16="http://schemas.microsoft.com/office/drawing/2014/main" id="{23831FFC-32CA-1B13-9016-3E38624FF9E6}"/>
              </a:ext>
            </a:extLst>
          </p:cNvPr>
          <p:cNvSpPr>
            <a:spLocks noGrp="1"/>
          </p:cNvSpPr>
          <p:nvPr>
            <p:ph idx="1"/>
          </p:nvPr>
        </p:nvSpPr>
        <p:spPr/>
        <p:txBody>
          <a:bodyPr/>
          <a:lstStyle/>
          <a:p>
            <a:r>
              <a:rPr lang="en-IN" dirty="0"/>
              <a:t>Consider two people, who have access to the same bank account</a:t>
            </a:r>
          </a:p>
          <a:p>
            <a:r>
              <a:rPr lang="en-IN" dirty="0"/>
              <a:t>The first one keeps adding money, the second one keeps spending money</a:t>
            </a:r>
          </a:p>
          <a:p>
            <a:r>
              <a:rPr lang="en-IN" dirty="0"/>
              <a:t>Initial balance is $100</a:t>
            </a:r>
          </a:p>
        </p:txBody>
      </p:sp>
      <p:pic>
        <p:nvPicPr>
          <p:cNvPr id="5" name="Picture 4">
            <a:extLst>
              <a:ext uri="{FF2B5EF4-FFF2-40B4-BE49-F238E27FC236}">
                <a16:creationId xmlns:a16="http://schemas.microsoft.com/office/drawing/2014/main" id="{97D5B68E-2FF8-735B-2A6C-1BFCB722032D}"/>
              </a:ext>
            </a:extLst>
          </p:cNvPr>
          <p:cNvPicPr>
            <a:picLocks noChangeAspect="1"/>
          </p:cNvPicPr>
          <p:nvPr/>
        </p:nvPicPr>
        <p:blipFill>
          <a:blip r:embed="rId2"/>
          <a:stretch>
            <a:fillRect/>
          </a:stretch>
        </p:blipFill>
        <p:spPr>
          <a:xfrm>
            <a:off x="5167901" y="3168648"/>
            <a:ext cx="4133182" cy="3324227"/>
          </a:xfrm>
          <a:prstGeom prst="rect">
            <a:avLst/>
          </a:prstGeom>
        </p:spPr>
      </p:pic>
    </p:spTree>
    <p:extLst>
      <p:ext uri="{BB962C8B-B14F-4D97-AF65-F5344CB8AC3E}">
        <p14:creationId xmlns:p14="http://schemas.microsoft.com/office/powerpoint/2010/main" val="3638032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74B1-6B0F-BAEA-A264-4EB9BBAB60B8}"/>
              </a:ext>
            </a:extLst>
          </p:cNvPr>
          <p:cNvSpPr>
            <a:spLocks noGrp="1"/>
          </p:cNvSpPr>
          <p:nvPr>
            <p:ph type="title"/>
          </p:nvPr>
        </p:nvSpPr>
        <p:spPr/>
        <p:txBody>
          <a:bodyPr/>
          <a:lstStyle/>
          <a:p>
            <a:r>
              <a:rPr lang="en-IN" dirty="0"/>
              <a:t>Need for Synchronization</a:t>
            </a:r>
          </a:p>
        </p:txBody>
      </p:sp>
      <p:sp>
        <p:nvSpPr>
          <p:cNvPr id="4" name="Content Placeholder 3">
            <a:extLst>
              <a:ext uri="{FF2B5EF4-FFF2-40B4-BE49-F238E27FC236}">
                <a16:creationId xmlns:a16="http://schemas.microsoft.com/office/drawing/2014/main" id="{25F088BB-4196-37C5-FEDD-199D0D8042C0}"/>
              </a:ext>
            </a:extLst>
          </p:cNvPr>
          <p:cNvSpPr>
            <a:spLocks noGrp="1"/>
          </p:cNvSpPr>
          <p:nvPr>
            <p:ph sz="half" idx="1"/>
          </p:nvPr>
        </p:nvSpPr>
        <p:spPr/>
        <p:txBody>
          <a:bodyPr/>
          <a:lstStyle/>
          <a:p>
            <a:r>
              <a:rPr lang="en-IN" dirty="0"/>
              <a:t>Step 1: Stingy adds $10</a:t>
            </a:r>
          </a:p>
          <a:p>
            <a:endParaRPr lang="en-IN" dirty="0"/>
          </a:p>
          <a:p>
            <a:endParaRPr lang="en-IN" dirty="0"/>
          </a:p>
          <a:p>
            <a:endParaRPr lang="en-IN" dirty="0"/>
          </a:p>
          <a:p>
            <a:r>
              <a:rPr lang="en-IN" dirty="0"/>
              <a:t>Step 2: Spendy immediately spends the $10</a:t>
            </a:r>
          </a:p>
        </p:txBody>
      </p:sp>
      <p:sp>
        <p:nvSpPr>
          <p:cNvPr id="6" name="Content Placeholder 5">
            <a:extLst>
              <a:ext uri="{FF2B5EF4-FFF2-40B4-BE49-F238E27FC236}">
                <a16:creationId xmlns:a16="http://schemas.microsoft.com/office/drawing/2014/main" id="{D2A721B5-8057-93DC-B4C4-DD513C1A1191}"/>
              </a:ext>
            </a:extLst>
          </p:cNvPr>
          <p:cNvSpPr>
            <a:spLocks noGrp="1"/>
          </p:cNvSpPr>
          <p:nvPr>
            <p:ph sz="half" idx="2"/>
          </p:nvPr>
        </p:nvSpPr>
        <p:spPr/>
        <p:txBody>
          <a:bodyPr/>
          <a:lstStyle/>
          <a:p>
            <a:r>
              <a:rPr lang="en-IN" dirty="0"/>
              <a:t>Step 3: Both read the balance</a:t>
            </a:r>
          </a:p>
          <a:p>
            <a:endParaRPr lang="en-IN" dirty="0"/>
          </a:p>
          <a:p>
            <a:endParaRPr lang="en-IN" dirty="0"/>
          </a:p>
          <a:p>
            <a:endParaRPr lang="en-IN" dirty="0"/>
          </a:p>
          <a:p>
            <a:r>
              <a:rPr lang="en-IN" sz="2400" dirty="0"/>
              <a:t>Step 4: Both update balance (WRONG! Final balance should be $100)</a:t>
            </a:r>
          </a:p>
        </p:txBody>
      </p:sp>
      <p:pic>
        <p:nvPicPr>
          <p:cNvPr id="8" name="Picture 7">
            <a:extLst>
              <a:ext uri="{FF2B5EF4-FFF2-40B4-BE49-F238E27FC236}">
                <a16:creationId xmlns:a16="http://schemas.microsoft.com/office/drawing/2014/main" id="{BBA777F7-DEE7-1FF3-4BAB-4C6793132185}"/>
              </a:ext>
            </a:extLst>
          </p:cNvPr>
          <p:cNvPicPr>
            <a:picLocks noChangeAspect="1"/>
          </p:cNvPicPr>
          <p:nvPr/>
        </p:nvPicPr>
        <p:blipFill>
          <a:blip r:embed="rId2"/>
          <a:stretch>
            <a:fillRect/>
          </a:stretch>
        </p:blipFill>
        <p:spPr>
          <a:xfrm>
            <a:off x="1602769" y="2340971"/>
            <a:ext cx="2732926" cy="1590181"/>
          </a:xfrm>
          <a:prstGeom prst="rect">
            <a:avLst/>
          </a:prstGeom>
        </p:spPr>
      </p:pic>
      <p:pic>
        <p:nvPicPr>
          <p:cNvPr id="10" name="Picture 9">
            <a:extLst>
              <a:ext uri="{FF2B5EF4-FFF2-40B4-BE49-F238E27FC236}">
                <a16:creationId xmlns:a16="http://schemas.microsoft.com/office/drawing/2014/main" id="{6D7DB361-4635-54E5-A91D-DA20D3667638}"/>
              </a:ext>
            </a:extLst>
          </p:cNvPr>
          <p:cNvPicPr>
            <a:picLocks noChangeAspect="1"/>
          </p:cNvPicPr>
          <p:nvPr/>
        </p:nvPicPr>
        <p:blipFill>
          <a:blip r:embed="rId3"/>
          <a:stretch>
            <a:fillRect/>
          </a:stretch>
        </p:blipFill>
        <p:spPr>
          <a:xfrm>
            <a:off x="1530849" y="4822601"/>
            <a:ext cx="3262733" cy="1572081"/>
          </a:xfrm>
          <a:prstGeom prst="rect">
            <a:avLst/>
          </a:prstGeom>
        </p:spPr>
      </p:pic>
      <p:pic>
        <p:nvPicPr>
          <p:cNvPr id="12" name="Picture 11">
            <a:extLst>
              <a:ext uri="{FF2B5EF4-FFF2-40B4-BE49-F238E27FC236}">
                <a16:creationId xmlns:a16="http://schemas.microsoft.com/office/drawing/2014/main" id="{0A7B2040-72C5-9CF5-4798-A20F970006D3}"/>
              </a:ext>
            </a:extLst>
          </p:cNvPr>
          <p:cNvPicPr>
            <a:picLocks noChangeAspect="1"/>
          </p:cNvPicPr>
          <p:nvPr/>
        </p:nvPicPr>
        <p:blipFill>
          <a:blip r:embed="rId4"/>
          <a:stretch>
            <a:fillRect/>
          </a:stretch>
        </p:blipFill>
        <p:spPr>
          <a:xfrm>
            <a:off x="7017249" y="2340971"/>
            <a:ext cx="3243209" cy="1518439"/>
          </a:xfrm>
          <a:prstGeom prst="rect">
            <a:avLst/>
          </a:prstGeom>
        </p:spPr>
      </p:pic>
      <p:pic>
        <p:nvPicPr>
          <p:cNvPr id="14" name="Picture 13">
            <a:extLst>
              <a:ext uri="{FF2B5EF4-FFF2-40B4-BE49-F238E27FC236}">
                <a16:creationId xmlns:a16="http://schemas.microsoft.com/office/drawing/2014/main" id="{C477C764-464D-70B5-5424-893B9250FBE4}"/>
              </a:ext>
            </a:extLst>
          </p:cNvPr>
          <p:cNvPicPr>
            <a:picLocks noChangeAspect="1"/>
          </p:cNvPicPr>
          <p:nvPr/>
        </p:nvPicPr>
        <p:blipFill>
          <a:blip r:embed="rId5"/>
          <a:stretch>
            <a:fillRect/>
          </a:stretch>
        </p:blipFill>
        <p:spPr>
          <a:xfrm>
            <a:off x="5661859" y="4974649"/>
            <a:ext cx="3049116" cy="1420033"/>
          </a:xfrm>
          <a:prstGeom prst="rect">
            <a:avLst/>
          </a:prstGeom>
        </p:spPr>
      </p:pic>
      <p:pic>
        <p:nvPicPr>
          <p:cNvPr id="16" name="Picture 15">
            <a:extLst>
              <a:ext uri="{FF2B5EF4-FFF2-40B4-BE49-F238E27FC236}">
                <a16:creationId xmlns:a16="http://schemas.microsoft.com/office/drawing/2014/main" id="{62A09F06-2822-E4AF-18FA-D81FC43F4FDD}"/>
              </a:ext>
            </a:extLst>
          </p:cNvPr>
          <p:cNvPicPr>
            <a:picLocks noChangeAspect="1"/>
          </p:cNvPicPr>
          <p:nvPr/>
        </p:nvPicPr>
        <p:blipFill>
          <a:blip r:embed="rId6"/>
          <a:stretch>
            <a:fillRect/>
          </a:stretch>
        </p:blipFill>
        <p:spPr>
          <a:xfrm>
            <a:off x="8863375" y="4974649"/>
            <a:ext cx="3142879" cy="1420032"/>
          </a:xfrm>
          <a:prstGeom prst="rect">
            <a:avLst/>
          </a:prstGeom>
        </p:spPr>
      </p:pic>
    </p:spTree>
    <p:extLst>
      <p:ext uri="{BB962C8B-B14F-4D97-AF65-F5344CB8AC3E}">
        <p14:creationId xmlns:p14="http://schemas.microsoft.com/office/powerpoint/2010/main" val="534524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6E2E29-6ABC-4991-0F99-BCE5730553C1}"/>
              </a:ext>
            </a:extLst>
          </p:cNvPr>
          <p:cNvSpPr>
            <a:spLocks noGrp="1"/>
          </p:cNvSpPr>
          <p:nvPr>
            <p:ph type="title"/>
          </p:nvPr>
        </p:nvSpPr>
        <p:spPr/>
        <p:txBody>
          <a:bodyPr/>
          <a:lstStyle/>
          <a:p>
            <a:r>
              <a:rPr lang="en-IN" dirty="0"/>
              <a:t>Race Condition</a:t>
            </a:r>
          </a:p>
        </p:txBody>
      </p:sp>
      <p:sp>
        <p:nvSpPr>
          <p:cNvPr id="6" name="Content Placeholder 5">
            <a:extLst>
              <a:ext uri="{FF2B5EF4-FFF2-40B4-BE49-F238E27FC236}">
                <a16:creationId xmlns:a16="http://schemas.microsoft.com/office/drawing/2014/main" id="{8408C8B6-ACFB-FB4C-7D93-7236478AAD12}"/>
              </a:ext>
            </a:extLst>
          </p:cNvPr>
          <p:cNvSpPr>
            <a:spLocks noGrp="1"/>
          </p:cNvSpPr>
          <p:nvPr>
            <p:ph idx="1"/>
          </p:nvPr>
        </p:nvSpPr>
        <p:spPr/>
        <p:txBody>
          <a:bodyPr/>
          <a:lstStyle/>
          <a:p>
            <a:r>
              <a:rPr lang="en-IN" dirty="0"/>
              <a:t>Because $20 were added and spent, the final balance should have been $100</a:t>
            </a:r>
          </a:p>
          <a:p>
            <a:endParaRPr lang="en-IN" dirty="0"/>
          </a:p>
          <a:p>
            <a:endParaRPr lang="en-IN" dirty="0"/>
          </a:p>
          <a:p>
            <a:endParaRPr lang="en-IN" dirty="0"/>
          </a:p>
          <a:p>
            <a:endParaRPr lang="en-IN" dirty="0"/>
          </a:p>
          <a:p>
            <a:endParaRPr lang="en-IN" dirty="0"/>
          </a:p>
          <a:p>
            <a:r>
              <a:rPr lang="en-IN" dirty="0"/>
              <a:t>But it is not – this is called as </a:t>
            </a:r>
            <a:r>
              <a:rPr lang="en-IN" b="1" dirty="0"/>
              <a:t>race condition</a:t>
            </a:r>
            <a:endParaRPr lang="en-IN" dirty="0"/>
          </a:p>
        </p:txBody>
      </p:sp>
      <p:pic>
        <p:nvPicPr>
          <p:cNvPr id="8" name="Picture 7">
            <a:extLst>
              <a:ext uri="{FF2B5EF4-FFF2-40B4-BE49-F238E27FC236}">
                <a16:creationId xmlns:a16="http://schemas.microsoft.com/office/drawing/2014/main" id="{2BF28779-6588-7504-9B11-DE8F57DD5549}"/>
              </a:ext>
            </a:extLst>
          </p:cNvPr>
          <p:cNvPicPr>
            <a:picLocks noChangeAspect="1"/>
          </p:cNvPicPr>
          <p:nvPr/>
        </p:nvPicPr>
        <p:blipFill>
          <a:blip r:embed="rId2"/>
          <a:stretch>
            <a:fillRect/>
          </a:stretch>
        </p:blipFill>
        <p:spPr>
          <a:xfrm>
            <a:off x="2995546" y="2340275"/>
            <a:ext cx="6200908" cy="2776307"/>
          </a:xfrm>
          <a:prstGeom prst="rect">
            <a:avLst/>
          </a:prstGeom>
        </p:spPr>
      </p:pic>
    </p:spTree>
    <p:extLst>
      <p:ext uri="{BB962C8B-B14F-4D97-AF65-F5344CB8AC3E}">
        <p14:creationId xmlns:p14="http://schemas.microsoft.com/office/powerpoint/2010/main" val="773354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0627-D77A-2687-3437-5DE66C86A0D0}"/>
              </a:ext>
            </a:extLst>
          </p:cNvPr>
          <p:cNvSpPr>
            <a:spLocks noGrp="1"/>
          </p:cNvSpPr>
          <p:nvPr>
            <p:ph type="title"/>
          </p:nvPr>
        </p:nvSpPr>
        <p:spPr/>
        <p:txBody>
          <a:bodyPr/>
          <a:lstStyle/>
          <a:p>
            <a:r>
              <a:rPr lang="en-IN" dirty="0"/>
              <a:t>Race Condition Example: C:\lectures\CDAC\DAC\stingy_spendy.py</a:t>
            </a:r>
          </a:p>
        </p:txBody>
      </p:sp>
      <p:sp>
        <p:nvSpPr>
          <p:cNvPr id="3" name="Content Placeholder 2">
            <a:extLst>
              <a:ext uri="{FF2B5EF4-FFF2-40B4-BE49-F238E27FC236}">
                <a16:creationId xmlns:a16="http://schemas.microsoft.com/office/drawing/2014/main" id="{AF20705F-BF9A-59DB-B927-84967A4B4801}"/>
              </a:ext>
            </a:extLst>
          </p:cNvPr>
          <p:cNvSpPr>
            <a:spLocks noGrp="1"/>
          </p:cNvSpPr>
          <p:nvPr>
            <p:ph idx="1"/>
          </p:nvPr>
        </p:nvSpPr>
        <p:spPr/>
        <p:txBody>
          <a:bodyPr>
            <a:normAutofit fontScale="25000" lnSpcReduction="20000"/>
          </a:bodyPr>
          <a:lstStyle/>
          <a:p>
            <a:r>
              <a:rPr lang="en-US" dirty="0"/>
              <a:t>import time</a:t>
            </a:r>
          </a:p>
          <a:p>
            <a:r>
              <a:rPr lang="en-US" dirty="0"/>
              <a:t>from threading import Thread</a:t>
            </a:r>
          </a:p>
          <a:p>
            <a:endParaRPr lang="en-US" dirty="0"/>
          </a:p>
          <a:p>
            <a:endParaRPr lang="en-US" dirty="0"/>
          </a:p>
          <a:p>
            <a:r>
              <a:rPr lang="en-US" dirty="0"/>
              <a:t>class </a:t>
            </a:r>
            <a:r>
              <a:rPr lang="en-US" dirty="0" err="1"/>
              <a:t>StingySpendy</a:t>
            </a:r>
            <a:r>
              <a:rPr lang="en-US" dirty="0"/>
              <a:t>:</a:t>
            </a:r>
          </a:p>
          <a:p>
            <a:r>
              <a:rPr lang="en-US" dirty="0"/>
              <a:t>    money = 100</a:t>
            </a:r>
          </a:p>
          <a:p>
            <a:r>
              <a:rPr lang="en-US" dirty="0"/>
              <a:t>   </a:t>
            </a:r>
          </a:p>
          <a:p>
            <a:r>
              <a:rPr lang="en-US" dirty="0"/>
              <a:t>    def stingy(self):</a:t>
            </a:r>
          </a:p>
          <a:p>
            <a:r>
              <a:rPr lang="en-US" dirty="0"/>
              <a:t>        for </a:t>
            </a:r>
            <a:r>
              <a:rPr lang="en-US" dirty="0" err="1"/>
              <a:t>i</a:t>
            </a:r>
            <a:r>
              <a:rPr lang="en-US" dirty="0"/>
              <a:t> in range(50000000):</a:t>
            </a:r>
          </a:p>
          <a:p>
            <a:r>
              <a:rPr lang="en-US" dirty="0"/>
              <a:t>            </a:t>
            </a:r>
            <a:r>
              <a:rPr lang="en-US" dirty="0" err="1"/>
              <a:t>self.money</a:t>
            </a:r>
            <a:r>
              <a:rPr lang="en-US" dirty="0"/>
              <a:t> += 10</a:t>
            </a:r>
          </a:p>
          <a:p>
            <a:r>
              <a:rPr lang="en-US" dirty="0"/>
              <a:t>        print("Stingy Done")</a:t>
            </a:r>
          </a:p>
          <a:p>
            <a:endParaRPr lang="en-US" dirty="0"/>
          </a:p>
          <a:p>
            <a:r>
              <a:rPr lang="en-US" dirty="0"/>
              <a:t>    def spendy(self):</a:t>
            </a:r>
          </a:p>
          <a:p>
            <a:r>
              <a:rPr lang="en-US" dirty="0"/>
              <a:t>        for </a:t>
            </a:r>
            <a:r>
              <a:rPr lang="en-US" dirty="0" err="1"/>
              <a:t>i</a:t>
            </a:r>
            <a:r>
              <a:rPr lang="en-US" dirty="0"/>
              <a:t> in range(50000000):</a:t>
            </a:r>
          </a:p>
          <a:p>
            <a:r>
              <a:rPr lang="en-US" dirty="0"/>
              <a:t>            </a:t>
            </a:r>
            <a:r>
              <a:rPr lang="en-US" dirty="0" err="1"/>
              <a:t>self.money</a:t>
            </a:r>
            <a:r>
              <a:rPr lang="en-US" dirty="0"/>
              <a:t> -= 10</a:t>
            </a:r>
          </a:p>
          <a:p>
            <a:r>
              <a:rPr lang="en-US" dirty="0"/>
              <a:t>        print("Spendy Done")</a:t>
            </a:r>
          </a:p>
          <a:p>
            <a:endParaRPr lang="en-US" dirty="0"/>
          </a:p>
          <a:p>
            <a:endParaRPr lang="en-US" dirty="0"/>
          </a:p>
          <a:p>
            <a:r>
              <a:rPr lang="en-US" dirty="0"/>
              <a:t>ss = </a:t>
            </a:r>
            <a:r>
              <a:rPr lang="en-US" dirty="0" err="1"/>
              <a:t>StingySpendy</a:t>
            </a:r>
            <a:r>
              <a:rPr lang="en-US" dirty="0"/>
              <a:t>()</a:t>
            </a:r>
          </a:p>
          <a:p>
            <a:r>
              <a:rPr lang="en-US" dirty="0"/>
              <a:t>Thread(target=</a:t>
            </a:r>
            <a:r>
              <a:rPr lang="en-US" dirty="0" err="1"/>
              <a:t>ss.stingy</a:t>
            </a:r>
            <a:r>
              <a:rPr lang="en-US" dirty="0"/>
              <a:t>, </a:t>
            </a:r>
            <a:r>
              <a:rPr lang="en-US" dirty="0" err="1"/>
              <a:t>args</a:t>
            </a:r>
            <a:r>
              <a:rPr lang="en-US" dirty="0"/>
              <a:t>=()).start()</a:t>
            </a:r>
          </a:p>
          <a:p>
            <a:r>
              <a:rPr lang="en-US" dirty="0"/>
              <a:t>Thread(target=</a:t>
            </a:r>
            <a:r>
              <a:rPr lang="en-US" dirty="0" err="1"/>
              <a:t>ss.spendy</a:t>
            </a:r>
            <a:r>
              <a:rPr lang="en-US" dirty="0"/>
              <a:t>, </a:t>
            </a:r>
            <a:r>
              <a:rPr lang="en-US" dirty="0" err="1"/>
              <a:t>args</a:t>
            </a:r>
            <a:r>
              <a:rPr lang="en-US" dirty="0"/>
              <a:t>=()).start()</a:t>
            </a:r>
          </a:p>
          <a:p>
            <a:r>
              <a:rPr lang="en-US" dirty="0" err="1"/>
              <a:t>time.sleep</a:t>
            </a:r>
            <a:r>
              <a:rPr lang="en-US" dirty="0"/>
              <a:t>(5)</a:t>
            </a:r>
          </a:p>
          <a:p>
            <a:r>
              <a:rPr lang="en-US" dirty="0"/>
              <a:t>print("Money in the end", </a:t>
            </a:r>
            <a:r>
              <a:rPr lang="en-US" dirty="0" err="1"/>
              <a:t>ss.money</a:t>
            </a:r>
            <a:r>
              <a:rPr lang="en-US" dirty="0"/>
              <a:t>)</a:t>
            </a:r>
            <a:endParaRPr lang="en-IN" dirty="0"/>
          </a:p>
        </p:txBody>
      </p:sp>
    </p:spTree>
    <p:extLst>
      <p:ext uri="{BB962C8B-B14F-4D97-AF65-F5344CB8AC3E}">
        <p14:creationId xmlns:p14="http://schemas.microsoft.com/office/powerpoint/2010/main" val="11722663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6517-4734-F687-1AF2-A4EF26448333}"/>
              </a:ext>
            </a:extLst>
          </p:cNvPr>
          <p:cNvSpPr>
            <a:spLocks noGrp="1"/>
          </p:cNvSpPr>
          <p:nvPr>
            <p:ph type="title"/>
          </p:nvPr>
        </p:nvSpPr>
        <p:spPr/>
        <p:txBody>
          <a:bodyPr/>
          <a:lstStyle/>
          <a:p>
            <a:r>
              <a:rPr lang="en-IN" dirty="0"/>
              <a:t>Using Mutex</a:t>
            </a:r>
          </a:p>
        </p:txBody>
      </p:sp>
      <p:sp>
        <p:nvSpPr>
          <p:cNvPr id="4" name="Content Placeholder 3">
            <a:extLst>
              <a:ext uri="{FF2B5EF4-FFF2-40B4-BE49-F238E27FC236}">
                <a16:creationId xmlns:a16="http://schemas.microsoft.com/office/drawing/2014/main" id="{151A6045-8D0C-999D-5B69-FC8CEDD4500F}"/>
              </a:ext>
            </a:extLst>
          </p:cNvPr>
          <p:cNvSpPr>
            <a:spLocks noGrp="1"/>
          </p:cNvSpPr>
          <p:nvPr>
            <p:ph sz="half" idx="1"/>
          </p:nvPr>
        </p:nvSpPr>
        <p:spPr/>
        <p:txBody>
          <a:bodyPr/>
          <a:lstStyle/>
          <a:p>
            <a:r>
              <a:rPr lang="en-IN" dirty="0"/>
              <a:t>Step 1: Stingy would ask for a lock (mutex)</a:t>
            </a:r>
          </a:p>
          <a:p>
            <a:endParaRPr lang="en-IN" dirty="0"/>
          </a:p>
          <a:p>
            <a:endParaRPr lang="en-IN" dirty="0"/>
          </a:p>
          <a:p>
            <a:endParaRPr lang="en-IN" dirty="0"/>
          </a:p>
          <a:p>
            <a:r>
              <a:rPr lang="en-IN" dirty="0"/>
              <a:t>Step 2: Since no one is holding the mutex, Stingy gets it</a:t>
            </a:r>
          </a:p>
        </p:txBody>
      </p:sp>
      <p:sp>
        <p:nvSpPr>
          <p:cNvPr id="5" name="Content Placeholder 4">
            <a:extLst>
              <a:ext uri="{FF2B5EF4-FFF2-40B4-BE49-F238E27FC236}">
                <a16:creationId xmlns:a16="http://schemas.microsoft.com/office/drawing/2014/main" id="{EED53AE1-ACBB-88F7-E76A-626C3F8912E9}"/>
              </a:ext>
            </a:extLst>
          </p:cNvPr>
          <p:cNvSpPr>
            <a:spLocks noGrp="1"/>
          </p:cNvSpPr>
          <p:nvPr>
            <p:ph sz="half" idx="2"/>
          </p:nvPr>
        </p:nvSpPr>
        <p:spPr/>
        <p:txBody>
          <a:bodyPr/>
          <a:lstStyle/>
          <a:p>
            <a:r>
              <a:rPr lang="en-IN" dirty="0"/>
              <a:t>Step 3: Stingy thread updates balance and releases mutex</a:t>
            </a:r>
          </a:p>
          <a:p>
            <a:endParaRPr lang="en-IN" dirty="0"/>
          </a:p>
          <a:p>
            <a:endParaRPr lang="en-IN" dirty="0"/>
          </a:p>
          <a:p>
            <a:endParaRPr lang="en-IN" dirty="0"/>
          </a:p>
          <a:p>
            <a:r>
              <a:rPr lang="en-IN" dirty="0"/>
              <a:t>Step 4: Now if Spendy locks it, updated balance will be seen</a:t>
            </a:r>
          </a:p>
        </p:txBody>
      </p:sp>
      <p:pic>
        <p:nvPicPr>
          <p:cNvPr id="9" name="Picture 8">
            <a:extLst>
              <a:ext uri="{FF2B5EF4-FFF2-40B4-BE49-F238E27FC236}">
                <a16:creationId xmlns:a16="http://schemas.microsoft.com/office/drawing/2014/main" id="{076E27D6-3027-7BAD-12AC-195E0946737B}"/>
              </a:ext>
            </a:extLst>
          </p:cNvPr>
          <p:cNvPicPr>
            <a:picLocks noChangeAspect="1"/>
          </p:cNvPicPr>
          <p:nvPr/>
        </p:nvPicPr>
        <p:blipFill>
          <a:blip r:embed="rId2"/>
          <a:stretch>
            <a:fillRect/>
          </a:stretch>
        </p:blipFill>
        <p:spPr>
          <a:xfrm>
            <a:off x="3495053" y="2346103"/>
            <a:ext cx="1930090" cy="1553939"/>
          </a:xfrm>
          <a:prstGeom prst="rect">
            <a:avLst/>
          </a:prstGeom>
        </p:spPr>
      </p:pic>
      <p:pic>
        <p:nvPicPr>
          <p:cNvPr id="11" name="Picture 10">
            <a:extLst>
              <a:ext uri="{FF2B5EF4-FFF2-40B4-BE49-F238E27FC236}">
                <a16:creationId xmlns:a16="http://schemas.microsoft.com/office/drawing/2014/main" id="{7C1BF8EB-DD59-149D-069F-7A735158932C}"/>
              </a:ext>
            </a:extLst>
          </p:cNvPr>
          <p:cNvPicPr>
            <a:picLocks noChangeAspect="1"/>
          </p:cNvPicPr>
          <p:nvPr/>
        </p:nvPicPr>
        <p:blipFill>
          <a:blip r:embed="rId3"/>
          <a:stretch>
            <a:fillRect/>
          </a:stretch>
        </p:blipFill>
        <p:spPr>
          <a:xfrm>
            <a:off x="2343876" y="5065159"/>
            <a:ext cx="2071443" cy="1690099"/>
          </a:xfrm>
          <a:prstGeom prst="rect">
            <a:avLst/>
          </a:prstGeom>
        </p:spPr>
      </p:pic>
      <p:pic>
        <p:nvPicPr>
          <p:cNvPr id="13" name="Picture 12">
            <a:extLst>
              <a:ext uri="{FF2B5EF4-FFF2-40B4-BE49-F238E27FC236}">
                <a16:creationId xmlns:a16="http://schemas.microsoft.com/office/drawing/2014/main" id="{34C0AF04-F347-A0EC-645C-4099F960ACBB}"/>
              </a:ext>
            </a:extLst>
          </p:cNvPr>
          <p:cNvPicPr>
            <a:picLocks noChangeAspect="1"/>
          </p:cNvPicPr>
          <p:nvPr/>
        </p:nvPicPr>
        <p:blipFill>
          <a:blip r:embed="rId4"/>
          <a:stretch>
            <a:fillRect/>
          </a:stretch>
        </p:blipFill>
        <p:spPr>
          <a:xfrm>
            <a:off x="8198777" y="2679776"/>
            <a:ext cx="1747685" cy="1481258"/>
          </a:xfrm>
          <a:prstGeom prst="rect">
            <a:avLst/>
          </a:prstGeom>
        </p:spPr>
      </p:pic>
      <p:pic>
        <p:nvPicPr>
          <p:cNvPr id="15" name="Picture 14">
            <a:extLst>
              <a:ext uri="{FF2B5EF4-FFF2-40B4-BE49-F238E27FC236}">
                <a16:creationId xmlns:a16="http://schemas.microsoft.com/office/drawing/2014/main" id="{599C0F8A-1BEC-EAA8-317E-BC00B61CBCD2}"/>
              </a:ext>
            </a:extLst>
          </p:cNvPr>
          <p:cNvPicPr>
            <a:picLocks noChangeAspect="1"/>
          </p:cNvPicPr>
          <p:nvPr/>
        </p:nvPicPr>
        <p:blipFill>
          <a:blip r:embed="rId5"/>
          <a:stretch>
            <a:fillRect/>
          </a:stretch>
        </p:blipFill>
        <p:spPr>
          <a:xfrm>
            <a:off x="8074600" y="5065159"/>
            <a:ext cx="1871862" cy="1532267"/>
          </a:xfrm>
          <a:prstGeom prst="rect">
            <a:avLst/>
          </a:prstGeom>
        </p:spPr>
      </p:pic>
    </p:spTree>
    <p:extLst>
      <p:ext uri="{BB962C8B-B14F-4D97-AF65-F5344CB8AC3E}">
        <p14:creationId xmlns:p14="http://schemas.microsoft.com/office/powerpoint/2010/main" val="2011433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6F08E-3309-FF03-A7CD-0F5F1DAD1A92}"/>
              </a:ext>
            </a:extLst>
          </p:cNvPr>
          <p:cNvSpPr>
            <a:spLocks noGrp="1"/>
          </p:cNvSpPr>
          <p:nvPr>
            <p:ph type="title"/>
          </p:nvPr>
        </p:nvSpPr>
        <p:spPr/>
        <p:txBody>
          <a:bodyPr/>
          <a:lstStyle/>
          <a:p>
            <a:r>
              <a:rPr lang="en-IN" dirty="0"/>
              <a:t>What if a Locked Resource is Wanted by Another Thread?</a:t>
            </a:r>
          </a:p>
        </p:txBody>
      </p:sp>
      <p:sp>
        <p:nvSpPr>
          <p:cNvPr id="6" name="Content Placeholder 5">
            <a:extLst>
              <a:ext uri="{FF2B5EF4-FFF2-40B4-BE49-F238E27FC236}">
                <a16:creationId xmlns:a16="http://schemas.microsoft.com/office/drawing/2014/main" id="{EC62A27D-43D4-57D8-0605-FBB0FF557C51}"/>
              </a:ext>
            </a:extLst>
          </p:cNvPr>
          <p:cNvSpPr>
            <a:spLocks noGrp="1"/>
          </p:cNvSpPr>
          <p:nvPr>
            <p:ph idx="1"/>
          </p:nvPr>
        </p:nvSpPr>
        <p:spPr/>
        <p:txBody>
          <a:bodyPr/>
          <a:lstStyle/>
          <a:p>
            <a:r>
              <a:rPr lang="en-IN" dirty="0"/>
              <a:t>Currently, the spendy thread is holding mutex on the balance and stingy again wants the mutex … It must go to sleep and wait till spendy releases it!</a:t>
            </a:r>
          </a:p>
        </p:txBody>
      </p:sp>
      <p:pic>
        <p:nvPicPr>
          <p:cNvPr id="8" name="Picture 7">
            <a:extLst>
              <a:ext uri="{FF2B5EF4-FFF2-40B4-BE49-F238E27FC236}">
                <a16:creationId xmlns:a16="http://schemas.microsoft.com/office/drawing/2014/main" id="{32E98A16-20DD-8880-6BFA-27A02F063E49}"/>
              </a:ext>
            </a:extLst>
          </p:cNvPr>
          <p:cNvPicPr>
            <a:picLocks noChangeAspect="1"/>
          </p:cNvPicPr>
          <p:nvPr/>
        </p:nvPicPr>
        <p:blipFill>
          <a:blip r:embed="rId2"/>
          <a:stretch>
            <a:fillRect/>
          </a:stretch>
        </p:blipFill>
        <p:spPr>
          <a:xfrm>
            <a:off x="1027415" y="3254647"/>
            <a:ext cx="3948247" cy="3057253"/>
          </a:xfrm>
          <a:prstGeom prst="rect">
            <a:avLst/>
          </a:prstGeom>
        </p:spPr>
      </p:pic>
      <p:pic>
        <p:nvPicPr>
          <p:cNvPr id="10" name="Picture 9">
            <a:extLst>
              <a:ext uri="{FF2B5EF4-FFF2-40B4-BE49-F238E27FC236}">
                <a16:creationId xmlns:a16="http://schemas.microsoft.com/office/drawing/2014/main" id="{72D72809-7908-6243-2559-D5BCAC825820}"/>
              </a:ext>
            </a:extLst>
          </p:cNvPr>
          <p:cNvPicPr>
            <a:picLocks noChangeAspect="1"/>
          </p:cNvPicPr>
          <p:nvPr/>
        </p:nvPicPr>
        <p:blipFill>
          <a:blip r:embed="rId3"/>
          <a:stretch>
            <a:fillRect/>
          </a:stretch>
        </p:blipFill>
        <p:spPr>
          <a:xfrm>
            <a:off x="6354344" y="3203187"/>
            <a:ext cx="3620773" cy="2973776"/>
          </a:xfrm>
          <a:prstGeom prst="rect">
            <a:avLst/>
          </a:prstGeom>
        </p:spPr>
      </p:pic>
    </p:spTree>
    <p:extLst>
      <p:ext uri="{BB962C8B-B14F-4D97-AF65-F5344CB8AC3E}">
        <p14:creationId xmlns:p14="http://schemas.microsoft.com/office/powerpoint/2010/main" val="3231763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C10-3A34-8E46-BB1C-C6B1FBB2BFBD}"/>
              </a:ext>
            </a:extLst>
          </p:cNvPr>
          <p:cNvSpPr>
            <a:spLocks noGrp="1"/>
          </p:cNvSpPr>
          <p:nvPr>
            <p:ph type="title"/>
          </p:nvPr>
        </p:nvSpPr>
        <p:spPr/>
        <p:txBody>
          <a:bodyPr>
            <a:normAutofit fontScale="90000"/>
          </a:bodyPr>
          <a:lstStyle/>
          <a:p>
            <a:r>
              <a:rPr lang="en-IN" dirty="0"/>
              <a:t>Mutex Example: C:\lectures\CDAC\DAC\stingy_spendy_mutex.py</a:t>
            </a:r>
          </a:p>
        </p:txBody>
      </p:sp>
      <p:sp>
        <p:nvSpPr>
          <p:cNvPr id="3" name="Content Placeholder 2">
            <a:extLst>
              <a:ext uri="{FF2B5EF4-FFF2-40B4-BE49-F238E27FC236}">
                <a16:creationId xmlns:a16="http://schemas.microsoft.com/office/drawing/2014/main" id="{6D0C2DE7-A733-577D-8751-31976414D4D6}"/>
              </a:ext>
            </a:extLst>
          </p:cNvPr>
          <p:cNvSpPr>
            <a:spLocks noGrp="1"/>
          </p:cNvSpPr>
          <p:nvPr>
            <p:ph idx="1"/>
          </p:nvPr>
        </p:nvSpPr>
        <p:spPr/>
        <p:txBody>
          <a:bodyPr>
            <a:normAutofit fontScale="25000" lnSpcReduction="20000"/>
          </a:bodyPr>
          <a:lstStyle/>
          <a:p>
            <a:r>
              <a:rPr lang="en-IN" dirty="0"/>
              <a:t>import time</a:t>
            </a:r>
          </a:p>
          <a:p>
            <a:r>
              <a:rPr lang="en-IN" dirty="0"/>
              <a:t>from threading import Thread, Lock</a:t>
            </a:r>
          </a:p>
          <a:p>
            <a:endParaRPr lang="en-IN" dirty="0"/>
          </a:p>
          <a:p>
            <a:endParaRPr lang="en-IN" dirty="0"/>
          </a:p>
          <a:p>
            <a:r>
              <a:rPr lang="en-IN" dirty="0"/>
              <a:t>class </a:t>
            </a:r>
            <a:r>
              <a:rPr lang="en-IN" dirty="0" err="1"/>
              <a:t>StingySpendy</a:t>
            </a:r>
            <a:r>
              <a:rPr lang="en-IN" dirty="0"/>
              <a:t>:</a:t>
            </a:r>
          </a:p>
          <a:p>
            <a:r>
              <a:rPr lang="en-IN" dirty="0"/>
              <a:t>    money = 100</a:t>
            </a:r>
          </a:p>
          <a:p>
            <a:r>
              <a:rPr lang="en-IN" dirty="0"/>
              <a:t>    mutex = Lock()</a:t>
            </a:r>
          </a:p>
          <a:p>
            <a:endParaRPr lang="en-IN" dirty="0"/>
          </a:p>
          <a:p>
            <a:r>
              <a:rPr lang="en-IN" dirty="0"/>
              <a:t>    def stingy(self):</a:t>
            </a:r>
          </a:p>
          <a:p>
            <a:r>
              <a:rPr lang="en-IN" dirty="0"/>
              <a:t>        for </a:t>
            </a:r>
            <a:r>
              <a:rPr lang="en-IN" dirty="0" err="1"/>
              <a:t>i</a:t>
            </a:r>
            <a:r>
              <a:rPr lang="en-IN" dirty="0"/>
              <a:t> in range(5000000):</a:t>
            </a:r>
          </a:p>
          <a:p>
            <a:r>
              <a:rPr lang="en-IN" dirty="0"/>
              <a:t>            </a:t>
            </a:r>
            <a:r>
              <a:rPr lang="en-IN" dirty="0" err="1"/>
              <a:t>self.mutex.acquire</a:t>
            </a:r>
            <a:r>
              <a:rPr lang="en-IN" dirty="0"/>
              <a:t>()</a:t>
            </a:r>
          </a:p>
          <a:p>
            <a:r>
              <a:rPr lang="en-IN" dirty="0"/>
              <a:t>            </a:t>
            </a:r>
            <a:r>
              <a:rPr lang="en-IN" dirty="0" err="1"/>
              <a:t>self.money</a:t>
            </a:r>
            <a:r>
              <a:rPr lang="en-IN" dirty="0"/>
              <a:t> += 10</a:t>
            </a:r>
          </a:p>
          <a:p>
            <a:r>
              <a:rPr lang="en-IN" dirty="0"/>
              <a:t>            </a:t>
            </a:r>
            <a:r>
              <a:rPr lang="en-IN" dirty="0" err="1"/>
              <a:t>self.mutex.release</a:t>
            </a:r>
            <a:r>
              <a:rPr lang="en-IN" dirty="0"/>
              <a:t>()</a:t>
            </a:r>
          </a:p>
          <a:p>
            <a:r>
              <a:rPr lang="en-IN" dirty="0"/>
              <a:t>        print("Stingy Done")</a:t>
            </a:r>
          </a:p>
          <a:p>
            <a:endParaRPr lang="en-IN" dirty="0"/>
          </a:p>
          <a:p>
            <a:r>
              <a:rPr lang="en-IN" dirty="0"/>
              <a:t>    def spendy(self):</a:t>
            </a:r>
          </a:p>
          <a:p>
            <a:r>
              <a:rPr lang="en-IN" dirty="0"/>
              <a:t>        for </a:t>
            </a:r>
            <a:r>
              <a:rPr lang="en-IN" dirty="0" err="1"/>
              <a:t>i</a:t>
            </a:r>
            <a:r>
              <a:rPr lang="en-IN" dirty="0"/>
              <a:t> in range(5000000):</a:t>
            </a:r>
          </a:p>
          <a:p>
            <a:r>
              <a:rPr lang="en-IN" dirty="0"/>
              <a:t>            </a:t>
            </a:r>
            <a:r>
              <a:rPr lang="en-IN" dirty="0" err="1"/>
              <a:t>self.mutex.acquire</a:t>
            </a:r>
            <a:r>
              <a:rPr lang="en-IN" dirty="0"/>
              <a:t>()</a:t>
            </a:r>
          </a:p>
          <a:p>
            <a:r>
              <a:rPr lang="en-IN" dirty="0"/>
              <a:t>            </a:t>
            </a:r>
            <a:r>
              <a:rPr lang="en-IN" dirty="0" err="1"/>
              <a:t>self.money</a:t>
            </a:r>
            <a:r>
              <a:rPr lang="en-IN" dirty="0"/>
              <a:t> -= 10</a:t>
            </a:r>
          </a:p>
          <a:p>
            <a:r>
              <a:rPr lang="en-IN" dirty="0"/>
              <a:t>            </a:t>
            </a:r>
            <a:r>
              <a:rPr lang="en-IN" dirty="0" err="1"/>
              <a:t>self.mutex.release</a:t>
            </a:r>
            <a:r>
              <a:rPr lang="en-IN" dirty="0"/>
              <a:t>()</a:t>
            </a:r>
          </a:p>
          <a:p>
            <a:r>
              <a:rPr lang="en-IN" dirty="0"/>
              <a:t>        print("Spendy Done")</a:t>
            </a:r>
          </a:p>
          <a:p>
            <a:endParaRPr lang="en-IN" dirty="0"/>
          </a:p>
          <a:p>
            <a:endParaRPr lang="en-IN" dirty="0"/>
          </a:p>
          <a:p>
            <a:r>
              <a:rPr lang="en-IN" dirty="0"/>
              <a:t>ss = </a:t>
            </a:r>
            <a:r>
              <a:rPr lang="en-IN" dirty="0" err="1"/>
              <a:t>StingySpendy</a:t>
            </a:r>
            <a:r>
              <a:rPr lang="en-IN" dirty="0"/>
              <a:t>()</a:t>
            </a:r>
          </a:p>
          <a:p>
            <a:r>
              <a:rPr lang="en-IN" dirty="0"/>
              <a:t>Thread(target=</a:t>
            </a:r>
            <a:r>
              <a:rPr lang="en-IN" dirty="0" err="1"/>
              <a:t>ss.stingy</a:t>
            </a:r>
            <a:r>
              <a:rPr lang="en-IN" dirty="0"/>
              <a:t>, </a:t>
            </a:r>
            <a:r>
              <a:rPr lang="en-IN" dirty="0" err="1"/>
              <a:t>args</a:t>
            </a:r>
            <a:r>
              <a:rPr lang="en-IN" dirty="0"/>
              <a:t>=()).start()</a:t>
            </a:r>
          </a:p>
          <a:p>
            <a:r>
              <a:rPr lang="en-IN" dirty="0"/>
              <a:t>Thread(target=</a:t>
            </a:r>
            <a:r>
              <a:rPr lang="en-IN" dirty="0" err="1"/>
              <a:t>ss.spendy</a:t>
            </a:r>
            <a:r>
              <a:rPr lang="en-IN" dirty="0"/>
              <a:t>, </a:t>
            </a:r>
            <a:r>
              <a:rPr lang="en-IN" dirty="0" err="1"/>
              <a:t>args</a:t>
            </a:r>
            <a:r>
              <a:rPr lang="en-IN" dirty="0"/>
              <a:t>=()).start()</a:t>
            </a:r>
          </a:p>
          <a:p>
            <a:r>
              <a:rPr lang="en-IN" dirty="0" err="1"/>
              <a:t>time.sleep</a:t>
            </a:r>
            <a:r>
              <a:rPr lang="en-IN" dirty="0"/>
              <a:t>(5)</a:t>
            </a:r>
          </a:p>
          <a:p>
            <a:r>
              <a:rPr lang="en-IN" dirty="0"/>
              <a:t>print("Money in the end", </a:t>
            </a:r>
            <a:r>
              <a:rPr lang="en-IN" dirty="0" err="1"/>
              <a:t>ss.money</a:t>
            </a:r>
            <a:r>
              <a:rPr lang="en-IN" dirty="0"/>
              <a:t>)</a:t>
            </a:r>
          </a:p>
        </p:txBody>
      </p:sp>
    </p:spTree>
    <p:extLst>
      <p:ext uri="{BB962C8B-B14F-4D97-AF65-F5344CB8AC3E}">
        <p14:creationId xmlns:p14="http://schemas.microsoft.com/office/powerpoint/2010/main" val="1195437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23F2-9017-AC69-B31C-23A0777426EE}"/>
              </a:ext>
            </a:extLst>
          </p:cNvPr>
          <p:cNvSpPr>
            <a:spLocks noGrp="1"/>
          </p:cNvSpPr>
          <p:nvPr>
            <p:ph type="title"/>
          </p:nvPr>
        </p:nvSpPr>
        <p:spPr/>
        <p:txBody>
          <a:bodyPr/>
          <a:lstStyle/>
          <a:p>
            <a:r>
              <a:rPr lang="en-IN" dirty="0"/>
              <a:t>Semaphore versus Mutex</a:t>
            </a:r>
          </a:p>
        </p:txBody>
      </p:sp>
      <p:sp>
        <p:nvSpPr>
          <p:cNvPr id="3" name="Content Placeholder 2">
            <a:extLst>
              <a:ext uri="{FF2B5EF4-FFF2-40B4-BE49-F238E27FC236}">
                <a16:creationId xmlns:a16="http://schemas.microsoft.com/office/drawing/2014/main" id="{C8AD709F-C592-950E-F5D2-0FB329CA3143}"/>
              </a:ext>
            </a:extLst>
          </p:cNvPr>
          <p:cNvSpPr>
            <a:spLocks noGrp="1"/>
          </p:cNvSpPr>
          <p:nvPr>
            <p:ph sz="half" idx="1"/>
          </p:nvPr>
        </p:nvSpPr>
        <p:spPr/>
        <p:txBody>
          <a:bodyPr>
            <a:normAutofit fontScale="85000" lnSpcReduction="10000"/>
          </a:bodyPr>
          <a:lstStyle/>
          <a:p>
            <a:r>
              <a:rPr lang="en-US" dirty="0"/>
              <a:t>Semaphore is a </a:t>
            </a:r>
            <a:r>
              <a:rPr lang="en-US" u="sng" dirty="0"/>
              <a:t>signaling mechanism</a:t>
            </a:r>
            <a:r>
              <a:rPr lang="en-US" dirty="0"/>
              <a:t>. </a:t>
            </a:r>
          </a:p>
          <a:p>
            <a:r>
              <a:rPr lang="en-US" dirty="0"/>
              <a:t>Semaphore restricts the number of simultaneous users of a shared resource up to a maximum number. </a:t>
            </a:r>
          </a:p>
          <a:p>
            <a:r>
              <a:rPr lang="en-US" dirty="0"/>
              <a:t>Threads can request access to the resource (decrementing the semaphore) and can signal that they have finished using the resource (incrementing the semaphore). </a:t>
            </a:r>
          </a:p>
          <a:p>
            <a:r>
              <a:rPr lang="en-US" dirty="0"/>
              <a:t>It allows number of thread to access shared resources.</a:t>
            </a:r>
            <a:endParaRPr lang="en-IN" dirty="0"/>
          </a:p>
        </p:txBody>
      </p:sp>
      <p:sp>
        <p:nvSpPr>
          <p:cNvPr id="4" name="Content Placeholder 3">
            <a:extLst>
              <a:ext uri="{FF2B5EF4-FFF2-40B4-BE49-F238E27FC236}">
                <a16:creationId xmlns:a16="http://schemas.microsoft.com/office/drawing/2014/main" id="{0FDB951A-4506-2DCC-FCD3-E204D5587224}"/>
              </a:ext>
            </a:extLst>
          </p:cNvPr>
          <p:cNvSpPr>
            <a:spLocks noGrp="1"/>
          </p:cNvSpPr>
          <p:nvPr>
            <p:ph sz="half" idx="2"/>
          </p:nvPr>
        </p:nvSpPr>
        <p:spPr/>
        <p:txBody>
          <a:bodyPr>
            <a:normAutofit fontScale="85000" lnSpcReduction="10000"/>
          </a:bodyPr>
          <a:lstStyle/>
          <a:p>
            <a:endParaRPr lang="en-IN"/>
          </a:p>
        </p:txBody>
      </p:sp>
      <p:pic>
        <p:nvPicPr>
          <p:cNvPr id="6" name="Picture 5">
            <a:extLst>
              <a:ext uri="{FF2B5EF4-FFF2-40B4-BE49-F238E27FC236}">
                <a16:creationId xmlns:a16="http://schemas.microsoft.com/office/drawing/2014/main" id="{B337AB43-F931-FDCB-1D3F-FA8BD46E2F17}"/>
              </a:ext>
            </a:extLst>
          </p:cNvPr>
          <p:cNvPicPr>
            <a:picLocks noChangeAspect="1"/>
          </p:cNvPicPr>
          <p:nvPr/>
        </p:nvPicPr>
        <p:blipFill>
          <a:blip r:embed="rId2"/>
          <a:stretch>
            <a:fillRect/>
          </a:stretch>
        </p:blipFill>
        <p:spPr>
          <a:xfrm>
            <a:off x="6172200" y="2708158"/>
            <a:ext cx="5386008" cy="1441684"/>
          </a:xfrm>
          <a:prstGeom prst="rect">
            <a:avLst/>
          </a:prstGeom>
        </p:spPr>
      </p:pic>
    </p:spTree>
    <p:extLst>
      <p:ext uri="{BB962C8B-B14F-4D97-AF65-F5344CB8AC3E}">
        <p14:creationId xmlns:p14="http://schemas.microsoft.com/office/powerpoint/2010/main" val="772210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0A162A-78E1-42DF-AD50-B4E5F0CFEBDC}"/>
              </a:ext>
            </a:extLst>
          </p:cNvPr>
          <p:cNvSpPr>
            <a:spLocks noGrp="1"/>
          </p:cNvSpPr>
          <p:nvPr>
            <p:ph type="title"/>
          </p:nvPr>
        </p:nvSpPr>
        <p:spPr/>
        <p:txBody>
          <a:bodyPr/>
          <a:lstStyle/>
          <a:p>
            <a:r>
              <a:rPr lang="en-IN" dirty="0"/>
              <a:t>Main Differences</a:t>
            </a:r>
          </a:p>
        </p:txBody>
      </p:sp>
      <p:sp>
        <p:nvSpPr>
          <p:cNvPr id="6" name="Content Placeholder 5">
            <a:extLst>
              <a:ext uri="{FF2B5EF4-FFF2-40B4-BE49-F238E27FC236}">
                <a16:creationId xmlns:a16="http://schemas.microsoft.com/office/drawing/2014/main" id="{9958E078-04F6-296C-6F3A-6746F5B883B6}"/>
              </a:ext>
            </a:extLst>
          </p:cNvPr>
          <p:cNvSpPr>
            <a:spLocks noGrp="1"/>
          </p:cNvSpPr>
          <p:nvPr>
            <p:ph idx="1"/>
          </p:nvPr>
        </p:nvSpPr>
        <p:spPr/>
        <p:txBody>
          <a:bodyPr/>
          <a:lstStyle/>
          <a:p>
            <a:r>
              <a:rPr lang="en-US" dirty="0"/>
              <a:t>Mutex is locking mechanism ownership method. Semaphore is a signaling mechanism.</a:t>
            </a:r>
          </a:p>
          <a:p>
            <a:r>
              <a:rPr lang="en-US" dirty="0"/>
              <a:t>Mutex works in user space but semaphore works in kernel space.</a:t>
            </a:r>
          </a:p>
          <a:p>
            <a:r>
              <a:rPr lang="en-US" dirty="0"/>
              <a:t>Mutex is generally binary, semaphore is an integer.</a:t>
            </a:r>
            <a:endParaRPr lang="en-IN" dirty="0"/>
          </a:p>
        </p:txBody>
      </p:sp>
    </p:spTree>
    <p:extLst>
      <p:ext uri="{BB962C8B-B14F-4D97-AF65-F5344CB8AC3E}">
        <p14:creationId xmlns:p14="http://schemas.microsoft.com/office/powerpoint/2010/main" val="341990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fontScale="85000" lnSpcReduction="20000"/>
          </a:bodyPr>
          <a:lstStyle/>
          <a:p>
            <a:r>
              <a:rPr lang="en-US" dirty="0"/>
              <a:t>Dynamic RAMs (DRAMs) do not use flip-flops</a:t>
            </a:r>
          </a:p>
          <a:p>
            <a:r>
              <a:rPr lang="en-US" dirty="0"/>
              <a:t>Instead, a dynamic RAM is an array of cells, each cell containing one transistor and a tiny  capacitor</a:t>
            </a:r>
          </a:p>
          <a:p>
            <a:r>
              <a:rPr lang="en-US" dirty="0"/>
              <a:t>The capacitors can be charged or discharged, allowing 0s and 1s to be  stored</a:t>
            </a:r>
          </a:p>
          <a:p>
            <a:r>
              <a:rPr lang="en-US" dirty="0"/>
              <a:t>Because the electric charge tends to leak out, each bit in a dynamic RAM  must be refreshed (reloaded) every few milliseconds to prevent the data from leaking away</a:t>
            </a:r>
          </a:p>
          <a:p>
            <a:r>
              <a:rPr lang="en-US" dirty="0"/>
              <a:t>Since dynamic RAMs need only one transistor and one capacitor per bit (vs six transistors per bit for the best static RAM), dynamic RAMs have a very high  density (many bits per chip)</a:t>
            </a:r>
          </a:p>
          <a:p>
            <a:r>
              <a:rPr lang="en-US" dirty="0"/>
              <a:t>For this reason, main memories are nearly always  built out of dynamic RAMs</a:t>
            </a:r>
          </a:p>
          <a:p>
            <a:r>
              <a:rPr lang="en-US" dirty="0"/>
              <a:t>However, this large capacity has a price: dynamic  RAMs are slow (tens of nanoseconds)</a:t>
            </a:r>
          </a:p>
        </p:txBody>
      </p:sp>
    </p:spTree>
    <p:extLst>
      <p:ext uri="{BB962C8B-B14F-4D97-AF65-F5344CB8AC3E}">
        <p14:creationId xmlns:p14="http://schemas.microsoft.com/office/powerpoint/2010/main" val="1926312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C53-7AB4-B0B3-78FF-B1EEC459B9C3}"/>
              </a:ext>
            </a:extLst>
          </p:cNvPr>
          <p:cNvSpPr>
            <a:spLocks noGrp="1"/>
          </p:cNvSpPr>
          <p:nvPr>
            <p:ph type="title"/>
          </p:nvPr>
        </p:nvSpPr>
        <p:spPr/>
        <p:txBody>
          <a:bodyPr/>
          <a:lstStyle/>
          <a:p>
            <a:r>
              <a:rPr lang="en-IN" dirty="0"/>
              <a:t>Producer-Consumer Problem</a:t>
            </a:r>
          </a:p>
        </p:txBody>
      </p:sp>
      <p:sp>
        <p:nvSpPr>
          <p:cNvPr id="3" name="Content Placeholder 2">
            <a:extLst>
              <a:ext uri="{FF2B5EF4-FFF2-40B4-BE49-F238E27FC236}">
                <a16:creationId xmlns:a16="http://schemas.microsoft.com/office/drawing/2014/main" id="{2F8969A5-5722-63A2-D9DB-881D646EF006}"/>
              </a:ext>
            </a:extLst>
          </p:cNvPr>
          <p:cNvSpPr>
            <a:spLocks noGrp="1"/>
          </p:cNvSpPr>
          <p:nvPr>
            <p:ph idx="1"/>
          </p:nvPr>
        </p:nvSpPr>
        <p:spPr/>
        <p:txBody>
          <a:bodyPr>
            <a:normAutofit fontScale="92500" lnSpcReduction="10000"/>
          </a:bodyPr>
          <a:lstStyle/>
          <a:p>
            <a:r>
              <a:rPr lang="en-IN" b="1" dirty="0"/>
              <a:t>Producer-consumer problem</a:t>
            </a:r>
            <a:r>
              <a:rPr lang="en-IN" dirty="0"/>
              <a:t> is also known as the </a:t>
            </a:r>
            <a:r>
              <a:rPr lang="en-IN" b="1" dirty="0"/>
              <a:t>bounded-buffer problem</a:t>
            </a:r>
            <a:endParaRPr lang="en-IN" dirty="0"/>
          </a:p>
          <a:p>
            <a:r>
              <a:rPr lang="en-IN" dirty="0"/>
              <a:t>Two processes share a common fixed-size buffer</a:t>
            </a:r>
          </a:p>
          <a:p>
            <a:pPr lvl="1"/>
            <a:r>
              <a:rPr lang="en-IN" dirty="0"/>
              <a:t>The producer puts information in</a:t>
            </a:r>
          </a:p>
          <a:p>
            <a:pPr lvl="1"/>
            <a:r>
              <a:rPr lang="en-IN" dirty="0"/>
              <a:t>The consumer takes it out</a:t>
            </a:r>
          </a:p>
          <a:p>
            <a:r>
              <a:rPr lang="en-IN" dirty="0"/>
              <a:t>If the producer wants to write more information but the buffer is full, the producer goes to sleep and is woken up when the consumer removes one or more items from the buffer</a:t>
            </a:r>
          </a:p>
          <a:p>
            <a:r>
              <a:rPr lang="en-IN" dirty="0"/>
              <a:t>If the consumer wants to read more information but the buffer is empty, the consumer goes to sleep and is woken up when the producer adds one or more items to the buffer</a:t>
            </a:r>
          </a:p>
        </p:txBody>
      </p:sp>
    </p:spTree>
    <p:extLst>
      <p:ext uri="{BB962C8B-B14F-4D97-AF65-F5344CB8AC3E}">
        <p14:creationId xmlns:p14="http://schemas.microsoft.com/office/powerpoint/2010/main" val="2940720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0616-2547-F337-CA85-80301DB048F4}"/>
              </a:ext>
            </a:extLst>
          </p:cNvPr>
          <p:cNvSpPr>
            <a:spLocks noGrp="1"/>
          </p:cNvSpPr>
          <p:nvPr>
            <p:ph type="title"/>
          </p:nvPr>
        </p:nvSpPr>
        <p:spPr/>
        <p:txBody>
          <a:bodyPr/>
          <a:lstStyle/>
          <a:p>
            <a:r>
              <a:rPr lang="en-IN" dirty="0"/>
              <a:t>Producer-Consumer Problem</a:t>
            </a:r>
          </a:p>
        </p:txBody>
      </p:sp>
      <p:sp>
        <p:nvSpPr>
          <p:cNvPr id="3" name="Content Placeholder 2">
            <a:extLst>
              <a:ext uri="{FF2B5EF4-FFF2-40B4-BE49-F238E27FC236}">
                <a16:creationId xmlns:a16="http://schemas.microsoft.com/office/drawing/2014/main" id="{93A9AE17-137E-5350-B682-DB4C66D112F4}"/>
              </a:ext>
            </a:extLst>
          </p:cNvPr>
          <p:cNvSpPr>
            <a:spLocks noGrp="1"/>
          </p:cNvSpPr>
          <p:nvPr>
            <p:ph idx="1"/>
          </p:nvPr>
        </p:nvSpPr>
        <p:spPr/>
        <p:txBody>
          <a:bodyPr/>
          <a:lstStyle/>
          <a:p>
            <a:endParaRPr lang="en-IN"/>
          </a:p>
        </p:txBody>
      </p:sp>
      <p:pic>
        <p:nvPicPr>
          <p:cNvPr id="1026" name="Picture 2" descr="Producer Consumer Problem in C">
            <a:extLst>
              <a:ext uri="{FF2B5EF4-FFF2-40B4-BE49-F238E27FC236}">
                <a16:creationId xmlns:a16="http://schemas.microsoft.com/office/drawing/2014/main" id="{089C5836-FEB6-C19F-43F6-55FB46878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858" y="2094536"/>
            <a:ext cx="6718283" cy="335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168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79E3-9C90-B75A-6B62-083695F831E1}"/>
              </a:ext>
            </a:extLst>
          </p:cNvPr>
          <p:cNvSpPr>
            <a:spLocks noGrp="1"/>
          </p:cNvSpPr>
          <p:nvPr>
            <p:ph type="title"/>
          </p:nvPr>
        </p:nvSpPr>
        <p:spPr/>
        <p:txBody>
          <a:bodyPr/>
          <a:lstStyle/>
          <a:p>
            <a:r>
              <a:rPr lang="en-IN" dirty="0"/>
              <a:t>The Variables</a:t>
            </a:r>
          </a:p>
        </p:txBody>
      </p:sp>
      <p:sp>
        <p:nvSpPr>
          <p:cNvPr id="3" name="Content Placeholder 2">
            <a:extLst>
              <a:ext uri="{FF2B5EF4-FFF2-40B4-BE49-F238E27FC236}">
                <a16:creationId xmlns:a16="http://schemas.microsoft.com/office/drawing/2014/main" id="{E01AA7BC-0CC3-D40E-AAEE-ADEB105F5F37}"/>
              </a:ext>
            </a:extLst>
          </p:cNvPr>
          <p:cNvSpPr>
            <a:spLocks noGrp="1"/>
          </p:cNvSpPr>
          <p:nvPr>
            <p:ph idx="1"/>
          </p:nvPr>
        </p:nvSpPr>
        <p:spPr/>
        <p:txBody>
          <a:bodyPr>
            <a:normAutofit fontScale="92500" lnSpcReduction="10000"/>
          </a:bodyPr>
          <a:lstStyle/>
          <a:p>
            <a:r>
              <a:rPr lang="en-IN" dirty="0"/>
              <a:t>We will have a </a:t>
            </a:r>
            <a:r>
              <a:rPr lang="en-IN" i="1" dirty="0"/>
              <a:t>count </a:t>
            </a:r>
            <a:r>
              <a:rPr lang="en-IN" dirty="0"/>
              <a:t>variable that indicates the current number of items in the buffer</a:t>
            </a:r>
          </a:p>
          <a:p>
            <a:r>
              <a:rPr lang="en-IN" dirty="0"/>
              <a:t>Another variable </a:t>
            </a:r>
            <a:r>
              <a:rPr lang="en-IN" i="1" dirty="0"/>
              <a:t>n</a:t>
            </a:r>
            <a:r>
              <a:rPr lang="en-IN" dirty="0"/>
              <a:t> will indicate the maximum capacity of the buffer</a:t>
            </a:r>
          </a:p>
          <a:p>
            <a:r>
              <a:rPr lang="en-IN" dirty="0"/>
              <a:t>The producer checks if count equals n</a:t>
            </a:r>
          </a:p>
          <a:p>
            <a:pPr lvl="1"/>
            <a:r>
              <a:rPr lang="en-IN" dirty="0"/>
              <a:t>If yes, it goes to sleep</a:t>
            </a:r>
          </a:p>
          <a:p>
            <a:pPr lvl="1"/>
            <a:r>
              <a:rPr lang="en-IN" dirty="0"/>
              <a:t>If not, it adds an item and increments count</a:t>
            </a:r>
          </a:p>
          <a:p>
            <a:r>
              <a:rPr lang="en-IN" dirty="0"/>
              <a:t>The consumer checks if count equals 0</a:t>
            </a:r>
          </a:p>
          <a:p>
            <a:pPr lvl="1"/>
            <a:r>
              <a:rPr lang="en-IN" dirty="0"/>
              <a:t>If yes, it goes to sleep</a:t>
            </a:r>
          </a:p>
          <a:p>
            <a:pPr lvl="1"/>
            <a:r>
              <a:rPr lang="en-IN" dirty="0"/>
              <a:t>If not, it removes an item and decrements count</a:t>
            </a:r>
          </a:p>
          <a:p>
            <a:r>
              <a:rPr lang="en-IN" dirty="0"/>
              <a:t>Both producer and consumer check if the other needs to be awakened, and if yes, do so</a:t>
            </a:r>
          </a:p>
          <a:p>
            <a:endParaRPr lang="en-IN" dirty="0"/>
          </a:p>
        </p:txBody>
      </p:sp>
    </p:spTree>
    <p:extLst>
      <p:ext uri="{BB962C8B-B14F-4D97-AF65-F5344CB8AC3E}">
        <p14:creationId xmlns:p14="http://schemas.microsoft.com/office/powerpoint/2010/main" val="814500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4288-01D9-C2CF-76F3-1E3674CD9541}"/>
              </a:ext>
            </a:extLst>
          </p:cNvPr>
          <p:cNvSpPr>
            <a:spLocks noGrp="1"/>
          </p:cNvSpPr>
          <p:nvPr>
            <p:ph type="title"/>
          </p:nvPr>
        </p:nvSpPr>
        <p:spPr/>
        <p:txBody>
          <a:bodyPr/>
          <a:lstStyle/>
          <a:p>
            <a:r>
              <a:rPr lang="en-IN" dirty="0"/>
              <a:t>Race Condition</a:t>
            </a:r>
          </a:p>
        </p:txBody>
      </p:sp>
      <p:sp>
        <p:nvSpPr>
          <p:cNvPr id="3" name="Content Placeholder 2">
            <a:extLst>
              <a:ext uri="{FF2B5EF4-FFF2-40B4-BE49-F238E27FC236}">
                <a16:creationId xmlns:a16="http://schemas.microsoft.com/office/drawing/2014/main" id="{2E6837C4-82B4-F91E-FB5B-0C1B42E645EC}"/>
              </a:ext>
            </a:extLst>
          </p:cNvPr>
          <p:cNvSpPr>
            <a:spLocks noGrp="1"/>
          </p:cNvSpPr>
          <p:nvPr>
            <p:ph idx="1"/>
          </p:nvPr>
        </p:nvSpPr>
        <p:spPr/>
        <p:txBody>
          <a:bodyPr>
            <a:normAutofit fontScale="70000" lnSpcReduction="20000"/>
          </a:bodyPr>
          <a:lstStyle/>
          <a:p>
            <a:r>
              <a:rPr lang="en-IN" dirty="0"/>
              <a:t>A problem called as </a:t>
            </a:r>
            <a:r>
              <a:rPr lang="en-IN" b="1" dirty="0"/>
              <a:t>race condition</a:t>
            </a:r>
            <a:r>
              <a:rPr lang="en-IN" dirty="0"/>
              <a:t> can occur because there are no restrictions on accessing the </a:t>
            </a:r>
            <a:r>
              <a:rPr lang="en-IN" i="1" dirty="0"/>
              <a:t>count</a:t>
            </a:r>
            <a:r>
              <a:rPr lang="en-IN" dirty="0"/>
              <a:t> variable</a:t>
            </a:r>
          </a:p>
          <a:p>
            <a:r>
              <a:rPr lang="en-IN" dirty="0"/>
              <a:t>Suppose the buffer is empty and the consumer has just read the count variable to find its value as 0</a:t>
            </a:r>
          </a:p>
          <a:p>
            <a:r>
              <a:rPr lang="en-IN" dirty="0"/>
              <a:t>Naturally, the scheduler will stop the consumer and decide to start the producer</a:t>
            </a:r>
          </a:p>
          <a:p>
            <a:r>
              <a:rPr lang="en-IN" dirty="0"/>
              <a:t>The producer inserts an item in the buffer and increments the count and notices that it is now 1</a:t>
            </a:r>
          </a:p>
          <a:p>
            <a:r>
              <a:rPr lang="en-IN" dirty="0"/>
              <a:t>Since count was 0 and thus the consumer must be sleeping, the producer tries to wake up the consumer</a:t>
            </a:r>
          </a:p>
          <a:p>
            <a:r>
              <a:rPr lang="en-IN" dirty="0"/>
              <a:t>However, the consumer was not sleeping, and hence this wake up call is lost</a:t>
            </a:r>
          </a:p>
          <a:p>
            <a:r>
              <a:rPr lang="en-IN" dirty="0"/>
              <a:t>The consumer still thinks that count = 0, so it will go to sleep</a:t>
            </a:r>
          </a:p>
          <a:p>
            <a:r>
              <a:rPr lang="en-IN" dirty="0"/>
              <a:t>Sooner or later, the producer will fill the buffer and also go to sleep</a:t>
            </a:r>
          </a:p>
          <a:p>
            <a:r>
              <a:rPr lang="en-IN" dirty="0"/>
              <a:t>Both will sleep forever</a:t>
            </a:r>
          </a:p>
          <a:p>
            <a:r>
              <a:rPr lang="en-IN" dirty="0"/>
              <a:t>Solution: </a:t>
            </a:r>
            <a:r>
              <a:rPr lang="en-IN" b="1" dirty="0"/>
              <a:t>Semaphore</a:t>
            </a:r>
            <a:r>
              <a:rPr lang="en-IN" dirty="0"/>
              <a:t>, discussed earlier</a:t>
            </a:r>
          </a:p>
        </p:txBody>
      </p:sp>
    </p:spTree>
    <p:extLst>
      <p:ext uri="{BB962C8B-B14F-4D97-AF65-F5344CB8AC3E}">
        <p14:creationId xmlns:p14="http://schemas.microsoft.com/office/powerpoint/2010/main" val="2280435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179E-59AA-2388-C1E6-658F08C55404}"/>
              </a:ext>
            </a:extLst>
          </p:cNvPr>
          <p:cNvSpPr>
            <a:spLocks noGrp="1"/>
          </p:cNvSpPr>
          <p:nvPr>
            <p:ph type="title"/>
          </p:nvPr>
        </p:nvSpPr>
        <p:spPr/>
        <p:txBody>
          <a:bodyPr/>
          <a:lstStyle/>
          <a:p>
            <a:r>
              <a:rPr lang="en-IN" dirty="0"/>
              <a:t>semaphore.py</a:t>
            </a:r>
          </a:p>
        </p:txBody>
      </p:sp>
      <p:sp>
        <p:nvSpPr>
          <p:cNvPr id="3" name="Content Placeholder 2">
            <a:extLst>
              <a:ext uri="{FF2B5EF4-FFF2-40B4-BE49-F238E27FC236}">
                <a16:creationId xmlns:a16="http://schemas.microsoft.com/office/drawing/2014/main" id="{33286096-A66F-CE29-48EC-5AEE30EE7D00}"/>
              </a:ext>
            </a:extLst>
          </p:cNvPr>
          <p:cNvSpPr>
            <a:spLocks noGrp="1"/>
          </p:cNvSpPr>
          <p:nvPr>
            <p:ph idx="1"/>
          </p:nvPr>
        </p:nvSpPr>
        <p:spPr/>
        <p:txBody>
          <a:bodyPr>
            <a:normAutofit fontScale="25000" lnSpcReduction="20000"/>
          </a:bodyPr>
          <a:lstStyle/>
          <a:p>
            <a:r>
              <a:rPr lang="en-US" dirty="0"/>
              <a:t># importing the modules</a:t>
            </a:r>
          </a:p>
          <a:p>
            <a:r>
              <a:rPr lang="en-US" dirty="0"/>
              <a:t>from threading import *		</a:t>
            </a:r>
          </a:p>
          <a:p>
            <a:r>
              <a:rPr lang="en-US" dirty="0"/>
              <a:t>import time		</a:t>
            </a:r>
          </a:p>
          <a:p>
            <a:endParaRPr lang="en-US" dirty="0"/>
          </a:p>
          <a:p>
            <a:r>
              <a:rPr lang="en-US" dirty="0"/>
              <a:t># creating thread instance where count = 3</a:t>
            </a:r>
          </a:p>
          <a:p>
            <a:r>
              <a:rPr lang="en-US" dirty="0"/>
              <a:t>obj = Semaphore(3)		</a:t>
            </a:r>
          </a:p>
          <a:p>
            <a:endParaRPr lang="en-US" dirty="0"/>
          </a:p>
          <a:p>
            <a:r>
              <a:rPr lang="en-US" dirty="0"/>
              <a:t># creating instance</a:t>
            </a:r>
          </a:p>
          <a:p>
            <a:r>
              <a:rPr lang="en-US" dirty="0"/>
              <a:t>def display(name):	</a:t>
            </a:r>
          </a:p>
          <a:p>
            <a:r>
              <a:rPr lang="en-US" dirty="0"/>
              <a:t>	</a:t>
            </a:r>
          </a:p>
          <a:p>
            <a:r>
              <a:rPr lang="en-US" dirty="0"/>
              <a:t>	# calling acquire method</a:t>
            </a:r>
          </a:p>
          <a:p>
            <a:r>
              <a:rPr lang="en-US" dirty="0"/>
              <a:t>	</a:t>
            </a:r>
            <a:r>
              <a:rPr lang="en-US" dirty="0" err="1"/>
              <a:t>obj.acquire</a:t>
            </a:r>
            <a:r>
              <a:rPr lang="en-US" dirty="0"/>
              <a:t>()				</a:t>
            </a:r>
          </a:p>
          <a:p>
            <a:r>
              <a:rPr lang="en-US" dirty="0"/>
              <a:t>	for </a:t>
            </a:r>
            <a:r>
              <a:rPr lang="en-US" dirty="0" err="1"/>
              <a:t>i</a:t>
            </a:r>
            <a:r>
              <a:rPr lang="en-US" dirty="0"/>
              <a:t> in range(5):</a:t>
            </a:r>
          </a:p>
          <a:p>
            <a:r>
              <a:rPr lang="en-US" dirty="0"/>
              <a:t>		print('Hello, ', end = '')</a:t>
            </a:r>
          </a:p>
          <a:p>
            <a:r>
              <a:rPr lang="en-US" dirty="0"/>
              <a:t>		</a:t>
            </a:r>
            <a:r>
              <a:rPr lang="en-US" dirty="0" err="1"/>
              <a:t>time.sleep</a:t>
            </a:r>
            <a:r>
              <a:rPr lang="en-US" dirty="0"/>
              <a:t>(1)</a:t>
            </a:r>
          </a:p>
          <a:p>
            <a:r>
              <a:rPr lang="en-US" dirty="0"/>
              <a:t>		print(name)</a:t>
            </a:r>
          </a:p>
          <a:p>
            <a:r>
              <a:rPr lang="en-US" dirty="0"/>
              <a:t>		</a:t>
            </a:r>
          </a:p>
          <a:p>
            <a:r>
              <a:rPr lang="en-US" dirty="0"/>
              <a:t>		# calling release method</a:t>
            </a:r>
          </a:p>
          <a:p>
            <a:r>
              <a:rPr lang="en-US" dirty="0"/>
              <a:t>		</a:t>
            </a:r>
            <a:r>
              <a:rPr lang="en-US" dirty="0" err="1"/>
              <a:t>obj.release</a:t>
            </a:r>
            <a:r>
              <a:rPr lang="en-US" dirty="0"/>
              <a:t>()	</a:t>
            </a:r>
          </a:p>
          <a:p>
            <a:r>
              <a:rPr lang="en-US" dirty="0"/>
              <a:t>		</a:t>
            </a:r>
          </a:p>
          <a:p>
            <a:r>
              <a:rPr lang="en-US" dirty="0"/>
              <a:t># creating multiple thread</a:t>
            </a:r>
          </a:p>
          <a:p>
            <a:r>
              <a:rPr lang="en-US" dirty="0"/>
              <a:t>t1 = Thread(target = display , </a:t>
            </a:r>
            <a:r>
              <a:rPr lang="en-US" dirty="0" err="1"/>
              <a:t>args</a:t>
            </a:r>
            <a:r>
              <a:rPr lang="en-US" dirty="0"/>
              <a:t> = ('Thread-1',))</a:t>
            </a:r>
          </a:p>
          <a:p>
            <a:r>
              <a:rPr lang="en-US" dirty="0"/>
              <a:t>t2 = Thread(target = display , </a:t>
            </a:r>
            <a:r>
              <a:rPr lang="en-US" dirty="0" err="1"/>
              <a:t>args</a:t>
            </a:r>
            <a:r>
              <a:rPr lang="en-US" dirty="0"/>
              <a:t> = ('Thread-2',))</a:t>
            </a:r>
          </a:p>
          <a:p>
            <a:r>
              <a:rPr lang="en-US" dirty="0"/>
              <a:t>t3 = Thread(target = display , </a:t>
            </a:r>
            <a:r>
              <a:rPr lang="en-US" dirty="0" err="1"/>
              <a:t>args</a:t>
            </a:r>
            <a:r>
              <a:rPr lang="en-US" dirty="0"/>
              <a:t> = ('Thread-3',))</a:t>
            </a:r>
          </a:p>
          <a:p>
            <a:r>
              <a:rPr lang="en-US" dirty="0"/>
              <a:t>t4 = Thread(target = display , </a:t>
            </a:r>
            <a:r>
              <a:rPr lang="en-US" dirty="0" err="1"/>
              <a:t>args</a:t>
            </a:r>
            <a:r>
              <a:rPr lang="en-US" dirty="0"/>
              <a:t> = ('Thread-4',))</a:t>
            </a:r>
          </a:p>
          <a:p>
            <a:r>
              <a:rPr lang="en-US" dirty="0"/>
              <a:t>t5 = Thread(target = display , </a:t>
            </a:r>
            <a:r>
              <a:rPr lang="en-US" dirty="0" err="1"/>
              <a:t>args</a:t>
            </a:r>
            <a:r>
              <a:rPr lang="en-US" dirty="0"/>
              <a:t> = ('Thread-5',))</a:t>
            </a:r>
          </a:p>
          <a:p>
            <a:endParaRPr lang="en-US" dirty="0"/>
          </a:p>
          <a:p>
            <a:r>
              <a:rPr lang="en-US" dirty="0"/>
              <a:t># calling the threads</a:t>
            </a:r>
          </a:p>
          <a:p>
            <a:r>
              <a:rPr lang="en-US" dirty="0"/>
              <a:t>t1.start()</a:t>
            </a:r>
          </a:p>
          <a:p>
            <a:r>
              <a:rPr lang="en-US" dirty="0"/>
              <a:t>t2.start()</a:t>
            </a:r>
          </a:p>
          <a:p>
            <a:r>
              <a:rPr lang="en-US" dirty="0"/>
              <a:t>t3.start()</a:t>
            </a:r>
          </a:p>
          <a:p>
            <a:r>
              <a:rPr lang="en-US" dirty="0"/>
              <a:t>t4.start()</a:t>
            </a:r>
          </a:p>
          <a:p>
            <a:r>
              <a:rPr lang="en-US" dirty="0"/>
              <a:t>t5.start()</a:t>
            </a:r>
          </a:p>
          <a:p>
            <a:endParaRPr lang="en-IN" dirty="0"/>
          </a:p>
        </p:txBody>
      </p:sp>
    </p:spTree>
    <p:extLst>
      <p:ext uri="{BB962C8B-B14F-4D97-AF65-F5344CB8AC3E}">
        <p14:creationId xmlns:p14="http://schemas.microsoft.com/office/powerpoint/2010/main" val="974315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22D0-05CC-A977-D933-ACDCFB8232BC}"/>
              </a:ext>
            </a:extLst>
          </p:cNvPr>
          <p:cNvSpPr>
            <a:spLocks noGrp="1"/>
          </p:cNvSpPr>
          <p:nvPr>
            <p:ph type="title"/>
          </p:nvPr>
        </p:nvSpPr>
        <p:spPr/>
        <p:txBody>
          <a:bodyPr/>
          <a:lstStyle/>
          <a:p>
            <a:r>
              <a:rPr lang="en-IN" dirty="0"/>
              <a:t>mutex.py</a:t>
            </a:r>
          </a:p>
        </p:txBody>
      </p:sp>
      <p:sp>
        <p:nvSpPr>
          <p:cNvPr id="3" name="Content Placeholder 2">
            <a:extLst>
              <a:ext uri="{FF2B5EF4-FFF2-40B4-BE49-F238E27FC236}">
                <a16:creationId xmlns:a16="http://schemas.microsoft.com/office/drawing/2014/main" id="{4FE9A287-E67C-5230-29E9-FBF116A368B9}"/>
              </a:ext>
            </a:extLst>
          </p:cNvPr>
          <p:cNvSpPr>
            <a:spLocks noGrp="1"/>
          </p:cNvSpPr>
          <p:nvPr>
            <p:ph idx="1"/>
          </p:nvPr>
        </p:nvSpPr>
        <p:spPr/>
        <p:txBody>
          <a:bodyPr>
            <a:normAutofit fontScale="25000" lnSpcReduction="20000"/>
          </a:bodyPr>
          <a:lstStyle/>
          <a:p>
            <a:r>
              <a:rPr lang="en-US" dirty="0"/>
              <a:t># example of a mutual exclusion (mutex) lock</a:t>
            </a:r>
          </a:p>
          <a:p>
            <a:r>
              <a:rPr lang="en-US" dirty="0"/>
              <a:t>from time import sleep</a:t>
            </a:r>
          </a:p>
          <a:p>
            <a:r>
              <a:rPr lang="en-US" dirty="0"/>
              <a:t>from random import random</a:t>
            </a:r>
          </a:p>
          <a:p>
            <a:r>
              <a:rPr lang="en-US" dirty="0"/>
              <a:t>from threading import Thread</a:t>
            </a:r>
          </a:p>
          <a:p>
            <a:r>
              <a:rPr lang="en-US" dirty="0"/>
              <a:t>from threading import Lock</a:t>
            </a:r>
          </a:p>
          <a:p>
            <a:r>
              <a:rPr lang="en-US" dirty="0"/>
              <a:t> </a:t>
            </a:r>
          </a:p>
          <a:p>
            <a:r>
              <a:rPr lang="en-US" dirty="0"/>
              <a:t># work function</a:t>
            </a:r>
          </a:p>
          <a:p>
            <a:r>
              <a:rPr lang="en-US" dirty="0"/>
              <a:t>def task(lock, identifier, value):</a:t>
            </a:r>
          </a:p>
          <a:p>
            <a:r>
              <a:rPr lang="en-US" dirty="0"/>
              <a:t>    # acquire the lock</a:t>
            </a:r>
          </a:p>
          <a:p>
            <a:r>
              <a:rPr lang="en-US" dirty="0"/>
              <a:t>    with lock:</a:t>
            </a:r>
          </a:p>
          <a:p>
            <a:r>
              <a:rPr lang="en-US" dirty="0"/>
              <a:t>        print(f'&gt;thread {identifier} got the lock, sleeping for {value}')</a:t>
            </a:r>
          </a:p>
          <a:p>
            <a:r>
              <a:rPr lang="en-US" dirty="0"/>
              <a:t>        sleep(value)</a:t>
            </a:r>
          </a:p>
          <a:p>
            <a:r>
              <a:rPr lang="en-US" dirty="0"/>
              <a:t> </a:t>
            </a:r>
          </a:p>
          <a:p>
            <a:r>
              <a:rPr lang="en-US" dirty="0"/>
              <a:t># create a shared lock</a:t>
            </a:r>
          </a:p>
          <a:p>
            <a:r>
              <a:rPr lang="en-US" dirty="0"/>
              <a:t>lock = Lock()</a:t>
            </a:r>
          </a:p>
          <a:p>
            <a:r>
              <a:rPr lang="en-US" dirty="0"/>
              <a:t># start a few threads that attempt to execute the same critical section</a:t>
            </a:r>
          </a:p>
          <a:p>
            <a:r>
              <a:rPr lang="en-US" dirty="0"/>
              <a:t>for </a:t>
            </a:r>
            <a:r>
              <a:rPr lang="en-US" dirty="0" err="1"/>
              <a:t>i</a:t>
            </a:r>
            <a:r>
              <a:rPr lang="en-US" dirty="0"/>
              <a:t> in range(10):</a:t>
            </a:r>
          </a:p>
          <a:p>
            <a:r>
              <a:rPr lang="en-US" dirty="0"/>
              <a:t>    # start a thread</a:t>
            </a:r>
          </a:p>
          <a:p>
            <a:r>
              <a:rPr lang="en-US" dirty="0"/>
              <a:t>    Thread(target=task, </a:t>
            </a:r>
            <a:r>
              <a:rPr lang="en-US" dirty="0" err="1"/>
              <a:t>args</a:t>
            </a:r>
            <a:r>
              <a:rPr lang="en-US" dirty="0"/>
              <a:t>=(lock, </a:t>
            </a:r>
            <a:r>
              <a:rPr lang="en-US" dirty="0" err="1"/>
              <a:t>i</a:t>
            </a:r>
            <a:r>
              <a:rPr lang="en-US" dirty="0"/>
              <a:t>, random())).start()</a:t>
            </a:r>
          </a:p>
          <a:p>
            <a:r>
              <a:rPr lang="en-US" dirty="0"/>
              <a:t># wait for all threads to finish...</a:t>
            </a:r>
            <a:endParaRPr lang="en-IN" dirty="0"/>
          </a:p>
        </p:txBody>
      </p:sp>
    </p:spTree>
    <p:extLst>
      <p:ext uri="{BB962C8B-B14F-4D97-AF65-F5344CB8AC3E}">
        <p14:creationId xmlns:p14="http://schemas.microsoft.com/office/powerpoint/2010/main" val="310745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A7D5E-CA71-DC50-9884-862EFC71818A}"/>
              </a:ext>
            </a:extLst>
          </p:cNvPr>
          <p:cNvSpPr>
            <a:spLocks noGrp="1"/>
          </p:cNvSpPr>
          <p:nvPr>
            <p:ph type="title"/>
          </p:nvPr>
        </p:nvSpPr>
        <p:spPr/>
        <p:txBody>
          <a:bodyPr/>
          <a:lstStyle/>
          <a:p>
            <a:r>
              <a:rPr lang="en-IN" dirty="0"/>
              <a:t>Starvation</a:t>
            </a:r>
          </a:p>
        </p:txBody>
      </p:sp>
      <p:sp>
        <p:nvSpPr>
          <p:cNvPr id="3" name="Content Placeholder 2">
            <a:extLst>
              <a:ext uri="{FF2B5EF4-FFF2-40B4-BE49-F238E27FC236}">
                <a16:creationId xmlns:a16="http://schemas.microsoft.com/office/drawing/2014/main" id="{E584F7A3-9FA3-B5F1-DDCA-8017B170D13B}"/>
              </a:ext>
            </a:extLst>
          </p:cNvPr>
          <p:cNvSpPr>
            <a:spLocks noGrp="1"/>
          </p:cNvSpPr>
          <p:nvPr>
            <p:ph idx="1"/>
          </p:nvPr>
        </p:nvSpPr>
        <p:spPr/>
        <p:txBody>
          <a:bodyPr>
            <a:normAutofit lnSpcReduction="10000"/>
          </a:bodyPr>
          <a:lstStyle/>
          <a:p>
            <a:r>
              <a:rPr lang="en-IN" dirty="0"/>
              <a:t>Consider allocation of a printer to processes</a:t>
            </a:r>
          </a:p>
          <a:p>
            <a:r>
              <a:rPr lang="en-IN" dirty="0"/>
              <a:t>Suppose the OS allocates the printer to the process that needs to print the smallest file</a:t>
            </a:r>
          </a:p>
          <a:p>
            <a:r>
              <a:rPr lang="en-IN" dirty="0"/>
              <a:t>Consider a busy system where a process has a large file to print</a:t>
            </a:r>
          </a:p>
          <a:p>
            <a:r>
              <a:rPr lang="en-IN" dirty="0"/>
              <a:t>Every time the printer gets free, the OS will decide to allocate the printer that needs to print the smallest file</a:t>
            </a:r>
          </a:p>
          <a:p>
            <a:r>
              <a:rPr lang="en-IN" dirty="0"/>
              <a:t>Thus, the process needing to print the file will face </a:t>
            </a:r>
            <a:r>
              <a:rPr lang="en-IN" b="1" dirty="0"/>
              <a:t>starvation</a:t>
            </a:r>
            <a:endParaRPr lang="en-IN" dirty="0"/>
          </a:p>
          <a:p>
            <a:r>
              <a:rPr lang="en-IN" dirty="0"/>
              <a:t>Starvation = A process postponed indefinitely, even though it is not blocked</a:t>
            </a:r>
          </a:p>
          <a:p>
            <a:r>
              <a:rPr lang="en-IN" dirty="0"/>
              <a:t>Solution: We can use FIFO</a:t>
            </a:r>
          </a:p>
        </p:txBody>
      </p:sp>
    </p:spTree>
    <p:extLst>
      <p:ext uri="{BB962C8B-B14F-4D97-AF65-F5344CB8AC3E}">
        <p14:creationId xmlns:p14="http://schemas.microsoft.com/office/powerpoint/2010/main" val="2126018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A7D5E-CA71-DC50-9884-862EFC71818A}"/>
              </a:ext>
            </a:extLst>
          </p:cNvPr>
          <p:cNvSpPr>
            <a:spLocks noGrp="1"/>
          </p:cNvSpPr>
          <p:nvPr>
            <p:ph type="title"/>
          </p:nvPr>
        </p:nvSpPr>
        <p:spPr/>
        <p:txBody>
          <a:bodyPr/>
          <a:lstStyle/>
          <a:p>
            <a:r>
              <a:rPr lang="en-IN" dirty="0"/>
              <a:t>Starvation and Deadlock</a:t>
            </a:r>
          </a:p>
        </p:txBody>
      </p:sp>
      <p:sp>
        <p:nvSpPr>
          <p:cNvPr id="3" name="Content Placeholder 2">
            <a:extLst>
              <a:ext uri="{FF2B5EF4-FFF2-40B4-BE49-F238E27FC236}">
                <a16:creationId xmlns:a16="http://schemas.microsoft.com/office/drawing/2014/main" id="{E584F7A3-9FA3-B5F1-DDCA-8017B170D13B}"/>
              </a:ext>
            </a:extLst>
          </p:cNvPr>
          <p:cNvSpPr>
            <a:spLocks noGrp="1"/>
          </p:cNvSpPr>
          <p:nvPr>
            <p:ph idx="1"/>
          </p:nvPr>
        </p:nvSpPr>
        <p:spPr/>
        <p:txBody>
          <a:bodyPr>
            <a:normAutofit/>
          </a:bodyPr>
          <a:lstStyle/>
          <a:p>
            <a:r>
              <a:rPr lang="en-IN" dirty="0"/>
              <a:t>Deadlock and starvation are not the same</a:t>
            </a:r>
          </a:p>
          <a:p>
            <a:r>
              <a:rPr lang="en-IN" dirty="0"/>
              <a:t>A deadlock-free solution does not necessarily eliminate the possibility of starvation</a:t>
            </a:r>
          </a:p>
          <a:p>
            <a:r>
              <a:rPr lang="en-IN" dirty="0"/>
              <a:t>Hence, they need </a:t>
            </a:r>
            <a:r>
              <a:rPr lang="en-IN"/>
              <a:t>different solutions</a:t>
            </a:r>
            <a:endParaRPr lang="en-IN" dirty="0"/>
          </a:p>
        </p:txBody>
      </p:sp>
    </p:spTree>
    <p:extLst>
      <p:ext uri="{BB962C8B-B14F-4D97-AF65-F5344CB8AC3E}">
        <p14:creationId xmlns:p14="http://schemas.microsoft.com/office/powerpoint/2010/main" val="386530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Read Only Memory (ROM)</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dirty="0"/>
              <a:t>The data in a ROM are inserted during its manufacture, essentially by exposing a photosensitive material through a mask containing the desired bit pattern and then etching away the exposed (or unexposed) surface</a:t>
            </a:r>
          </a:p>
          <a:p>
            <a:r>
              <a:rPr lang="en-US" dirty="0"/>
              <a:t>The  only way to change the program in a ROM is to replace the entire chip</a:t>
            </a:r>
          </a:p>
          <a:p>
            <a:r>
              <a:rPr lang="en-US" dirty="0"/>
              <a:t>ROMs are much cheaper than RAMs when ordered in large enough volumes to  defray the cost of making the mask</a:t>
            </a:r>
          </a:p>
          <a:p>
            <a:r>
              <a:rPr lang="en-US" dirty="0"/>
              <a:t>However, they are inflexible, because they  cannot be changed after manufacture</a:t>
            </a:r>
          </a:p>
          <a:p>
            <a:endParaRPr lang="en-IN" dirty="0"/>
          </a:p>
        </p:txBody>
      </p:sp>
    </p:spTree>
    <p:extLst>
      <p:ext uri="{BB962C8B-B14F-4D97-AF65-F5344CB8AC3E}">
        <p14:creationId xmlns:p14="http://schemas.microsoft.com/office/powerpoint/2010/main" val="1799883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05F2-BEBB-E1E5-4938-24249007EEDC}"/>
              </a:ext>
            </a:extLst>
          </p:cNvPr>
          <p:cNvSpPr>
            <a:spLocks noGrp="1"/>
          </p:cNvSpPr>
          <p:nvPr>
            <p:ph type="title"/>
          </p:nvPr>
        </p:nvSpPr>
        <p:spPr/>
        <p:txBody>
          <a:bodyPr/>
          <a:lstStyle/>
          <a:p>
            <a:r>
              <a:rPr lang="en-IN" dirty="0"/>
              <a:t>Basic Concepts</a:t>
            </a:r>
          </a:p>
        </p:txBody>
      </p:sp>
      <p:sp>
        <p:nvSpPr>
          <p:cNvPr id="3" name="Content Placeholder 2">
            <a:extLst>
              <a:ext uri="{FF2B5EF4-FFF2-40B4-BE49-F238E27FC236}">
                <a16:creationId xmlns:a16="http://schemas.microsoft.com/office/drawing/2014/main" id="{C9A54CE1-03ED-8B69-3639-EBB466315524}"/>
              </a:ext>
            </a:extLst>
          </p:cNvPr>
          <p:cNvSpPr>
            <a:spLocks noGrp="1"/>
          </p:cNvSpPr>
          <p:nvPr>
            <p:ph sz="half" idx="1"/>
          </p:nvPr>
        </p:nvSpPr>
        <p:spPr/>
        <p:txBody>
          <a:bodyPr>
            <a:normAutofit/>
          </a:bodyPr>
          <a:lstStyle/>
          <a:p>
            <a:r>
              <a:rPr lang="en-IN" b="1" dirty="0"/>
              <a:t>Address space</a:t>
            </a:r>
            <a:r>
              <a:rPr lang="en-IN" dirty="0"/>
              <a:t>: Set of addresses that a process can use to address memory</a:t>
            </a:r>
          </a:p>
          <a:p>
            <a:r>
              <a:rPr lang="en-IN" dirty="0"/>
              <a:t>Each process has its own address space</a:t>
            </a:r>
          </a:p>
          <a:p>
            <a:r>
              <a:rPr lang="en-IN" b="1" dirty="0"/>
              <a:t>Dynamic relocation</a:t>
            </a:r>
            <a:r>
              <a:rPr lang="en-IN" dirty="0"/>
              <a:t> maps the address space of each process onto a different part of physical memory (i.e. RAM)</a:t>
            </a:r>
          </a:p>
        </p:txBody>
      </p:sp>
      <p:graphicFrame>
        <p:nvGraphicFramePr>
          <p:cNvPr id="7" name="Table 7">
            <a:extLst>
              <a:ext uri="{FF2B5EF4-FFF2-40B4-BE49-F238E27FC236}">
                <a16:creationId xmlns:a16="http://schemas.microsoft.com/office/drawing/2014/main" id="{D28660B8-8F9C-390E-D236-38C4F2BAB2EA}"/>
              </a:ext>
            </a:extLst>
          </p:cNvPr>
          <p:cNvGraphicFramePr>
            <a:graphicFrameLocks noGrp="1"/>
          </p:cNvGraphicFramePr>
          <p:nvPr>
            <p:ph sz="half" idx="2"/>
          </p:nvPr>
        </p:nvGraphicFramePr>
        <p:xfrm>
          <a:off x="9030129" y="657532"/>
          <a:ext cx="1223481" cy="4993640"/>
        </p:xfrm>
        <a:graphic>
          <a:graphicData uri="http://schemas.openxmlformats.org/drawingml/2006/table">
            <a:tbl>
              <a:tblPr firstRow="1" bandRow="1">
                <a:tableStyleId>{5C22544A-7EE6-4342-B048-85BDC9FD1C3A}</a:tableStyleId>
              </a:tblPr>
              <a:tblGrid>
                <a:gridCol w="1223481">
                  <a:extLst>
                    <a:ext uri="{9D8B030D-6E8A-4147-A177-3AD203B41FA5}">
                      <a16:colId xmlns:a16="http://schemas.microsoft.com/office/drawing/2014/main" val="2584430791"/>
                    </a:ext>
                  </a:extLst>
                </a:gridCol>
              </a:tblGrid>
              <a:tr h="370840">
                <a:tc>
                  <a:txBody>
                    <a:bodyPr/>
                    <a:lstStyle/>
                    <a:p>
                      <a:pPr algn="ctr"/>
                      <a:r>
                        <a:rPr lang="en-IN" dirty="0"/>
                        <a:t>Physical memory (RAM)</a:t>
                      </a:r>
                    </a:p>
                  </a:txBody>
                  <a:tcPr/>
                </a:tc>
                <a:extLst>
                  <a:ext uri="{0D108BD9-81ED-4DB2-BD59-A6C34878D82A}">
                    <a16:rowId xmlns:a16="http://schemas.microsoft.com/office/drawing/2014/main" val="2524872348"/>
                  </a:ext>
                </a:extLst>
              </a:tr>
              <a:tr h="370840">
                <a:tc>
                  <a:txBody>
                    <a:bodyPr/>
                    <a:lstStyle/>
                    <a:p>
                      <a:endParaRPr lang="en-IN" dirty="0"/>
                    </a:p>
                  </a:txBody>
                  <a:tcPr/>
                </a:tc>
                <a:extLst>
                  <a:ext uri="{0D108BD9-81ED-4DB2-BD59-A6C34878D82A}">
                    <a16:rowId xmlns:a16="http://schemas.microsoft.com/office/drawing/2014/main" val="2949712845"/>
                  </a:ext>
                </a:extLst>
              </a:tr>
              <a:tr h="370840">
                <a:tc>
                  <a:txBody>
                    <a:bodyPr/>
                    <a:lstStyle/>
                    <a:p>
                      <a:endParaRPr lang="en-IN" dirty="0"/>
                    </a:p>
                  </a:txBody>
                  <a:tcPr/>
                </a:tc>
                <a:extLst>
                  <a:ext uri="{0D108BD9-81ED-4DB2-BD59-A6C34878D82A}">
                    <a16:rowId xmlns:a16="http://schemas.microsoft.com/office/drawing/2014/main" val="2272687890"/>
                  </a:ext>
                </a:extLst>
              </a:tr>
              <a:tr h="370840">
                <a:tc>
                  <a:txBody>
                    <a:bodyPr/>
                    <a:lstStyle/>
                    <a:p>
                      <a:endParaRPr lang="en-IN" dirty="0"/>
                    </a:p>
                  </a:txBody>
                  <a:tcPr/>
                </a:tc>
                <a:extLst>
                  <a:ext uri="{0D108BD9-81ED-4DB2-BD59-A6C34878D82A}">
                    <a16:rowId xmlns:a16="http://schemas.microsoft.com/office/drawing/2014/main" val="1344350146"/>
                  </a:ext>
                </a:extLst>
              </a:tr>
              <a:tr h="370840">
                <a:tc>
                  <a:txBody>
                    <a:bodyPr/>
                    <a:lstStyle/>
                    <a:p>
                      <a:endParaRPr lang="en-IN" dirty="0"/>
                    </a:p>
                  </a:txBody>
                  <a:tcPr/>
                </a:tc>
                <a:extLst>
                  <a:ext uri="{0D108BD9-81ED-4DB2-BD59-A6C34878D82A}">
                    <a16:rowId xmlns:a16="http://schemas.microsoft.com/office/drawing/2014/main" val="1230830381"/>
                  </a:ext>
                </a:extLst>
              </a:tr>
              <a:tr h="370840">
                <a:tc>
                  <a:txBody>
                    <a:bodyPr/>
                    <a:lstStyle/>
                    <a:p>
                      <a:endParaRPr lang="en-IN" dirty="0"/>
                    </a:p>
                  </a:txBody>
                  <a:tcPr/>
                </a:tc>
                <a:extLst>
                  <a:ext uri="{0D108BD9-81ED-4DB2-BD59-A6C34878D82A}">
                    <a16:rowId xmlns:a16="http://schemas.microsoft.com/office/drawing/2014/main" val="1523517134"/>
                  </a:ext>
                </a:extLst>
              </a:tr>
              <a:tr h="370840">
                <a:tc>
                  <a:txBody>
                    <a:bodyPr/>
                    <a:lstStyle/>
                    <a:p>
                      <a:endParaRPr lang="en-IN" dirty="0"/>
                    </a:p>
                  </a:txBody>
                  <a:tcPr/>
                </a:tc>
                <a:extLst>
                  <a:ext uri="{0D108BD9-81ED-4DB2-BD59-A6C34878D82A}">
                    <a16:rowId xmlns:a16="http://schemas.microsoft.com/office/drawing/2014/main" val="3867316184"/>
                  </a:ext>
                </a:extLst>
              </a:tr>
              <a:tr h="370840">
                <a:tc>
                  <a:txBody>
                    <a:bodyPr/>
                    <a:lstStyle/>
                    <a:p>
                      <a:endParaRPr lang="en-IN" dirty="0"/>
                    </a:p>
                  </a:txBody>
                  <a:tcPr/>
                </a:tc>
                <a:extLst>
                  <a:ext uri="{0D108BD9-81ED-4DB2-BD59-A6C34878D82A}">
                    <a16:rowId xmlns:a16="http://schemas.microsoft.com/office/drawing/2014/main" val="1747495298"/>
                  </a:ext>
                </a:extLst>
              </a:tr>
              <a:tr h="370840">
                <a:tc>
                  <a:txBody>
                    <a:bodyPr/>
                    <a:lstStyle/>
                    <a:p>
                      <a:endParaRPr lang="en-IN" dirty="0"/>
                    </a:p>
                  </a:txBody>
                  <a:tcPr/>
                </a:tc>
                <a:extLst>
                  <a:ext uri="{0D108BD9-81ED-4DB2-BD59-A6C34878D82A}">
                    <a16:rowId xmlns:a16="http://schemas.microsoft.com/office/drawing/2014/main" val="2119992836"/>
                  </a:ext>
                </a:extLst>
              </a:tr>
              <a:tr h="370840">
                <a:tc>
                  <a:txBody>
                    <a:bodyPr/>
                    <a:lstStyle/>
                    <a:p>
                      <a:endParaRPr lang="en-IN" dirty="0"/>
                    </a:p>
                  </a:txBody>
                  <a:tcPr/>
                </a:tc>
                <a:extLst>
                  <a:ext uri="{0D108BD9-81ED-4DB2-BD59-A6C34878D82A}">
                    <a16:rowId xmlns:a16="http://schemas.microsoft.com/office/drawing/2014/main" val="1199764335"/>
                  </a:ext>
                </a:extLst>
              </a:tr>
              <a:tr h="370840">
                <a:tc>
                  <a:txBody>
                    <a:bodyPr/>
                    <a:lstStyle/>
                    <a:p>
                      <a:endParaRPr lang="en-IN" dirty="0"/>
                    </a:p>
                  </a:txBody>
                  <a:tcPr/>
                </a:tc>
                <a:extLst>
                  <a:ext uri="{0D108BD9-81ED-4DB2-BD59-A6C34878D82A}">
                    <a16:rowId xmlns:a16="http://schemas.microsoft.com/office/drawing/2014/main" val="3068555583"/>
                  </a:ext>
                </a:extLst>
              </a:tr>
              <a:tr h="370840">
                <a:tc>
                  <a:txBody>
                    <a:bodyPr/>
                    <a:lstStyle/>
                    <a:p>
                      <a:endParaRPr lang="en-IN" dirty="0"/>
                    </a:p>
                  </a:txBody>
                  <a:tcPr/>
                </a:tc>
                <a:extLst>
                  <a:ext uri="{0D108BD9-81ED-4DB2-BD59-A6C34878D82A}">
                    <a16:rowId xmlns:a16="http://schemas.microsoft.com/office/drawing/2014/main" val="3228679396"/>
                  </a:ext>
                </a:extLst>
              </a:tr>
            </a:tbl>
          </a:graphicData>
        </a:graphic>
      </p:graphicFrame>
      <p:sp>
        <p:nvSpPr>
          <p:cNvPr id="5" name="TextBox 4">
            <a:extLst>
              <a:ext uri="{FF2B5EF4-FFF2-40B4-BE49-F238E27FC236}">
                <a16:creationId xmlns:a16="http://schemas.microsoft.com/office/drawing/2014/main" id="{390CBA8F-8CD7-1003-77FE-7CD506BEA65D}"/>
              </a:ext>
            </a:extLst>
          </p:cNvPr>
          <p:cNvSpPr txBox="1"/>
          <p:nvPr/>
        </p:nvSpPr>
        <p:spPr>
          <a:xfrm>
            <a:off x="6524090" y="2342508"/>
            <a:ext cx="1438382" cy="1200329"/>
          </a:xfrm>
          <a:prstGeom prst="rect">
            <a:avLst/>
          </a:prstGeom>
          <a:solidFill>
            <a:schemeClr val="accent2">
              <a:lumMod val="75000"/>
            </a:schemeClr>
          </a:solidFill>
        </p:spPr>
        <p:txBody>
          <a:bodyPr wrap="square" rtlCol="0">
            <a:spAutoFit/>
          </a:bodyPr>
          <a:lstStyle/>
          <a:p>
            <a:r>
              <a:rPr lang="en-IN" u="sng" dirty="0"/>
              <a:t>Process P2</a:t>
            </a:r>
          </a:p>
          <a:p>
            <a:r>
              <a:rPr lang="en-IN" dirty="0"/>
              <a:t>Address space: 0 to 1000</a:t>
            </a:r>
          </a:p>
        </p:txBody>
      </p:sp>
      <p:sp>
        <p:nvSpPr>
          <p:cNvPr id="6" name="TextBox 5">
            <a:extLst>
              <a:ext uri="{FF2B5EF4-FFF2-40B4-BE49-F238E27FC236}">
                <a16:creationId xmlns:a16="http://schemas.microsoft.com/office/drawing/2014/main" id="{C90A0EE5-1965-9619-A715-3962366D3396}"/>
              </a:ext>
            </a:extLst>
          </p:cNvPr>
          <p:cNvSpPr txBox="1"/>
          <p:nvPr/>
        </p:nvSpPr>
        <p:spPr>
          <a:xfrm>
            <a:off x="6524090" y="3903805"/>
            <a:ext cx="1438382" cy="1200329"/>
          </a:xfrm>
          <a:prstGeom prst="rect">
            <a:avLst/>
          </a:prstGeom>
          <a:solidFill>
            <a:schemeClr val="accent2">
              <a:lumMod val="75000"/>
            </a:schemeClr>
          </a:solidFill>
        </p:spPr>
        <p:txBody>
          <a:bodyPr wrap="square" rtlCol="0">
            <a:spAutoFit/>
          </a:bodyPr>
          <a:lstStyle/>
          <a:p>
            <a:r>
              <a:rPr lang="en-IN" u="sng" dirty="0"/>
              <a:t>Process P1</a:t>
            </a:r>
          </a:p>
          <a:p>
            <a:r>
              <a:rPr lang="en-IN" dirty="0"/>
              <a:t>Address space: 0 to 3500</a:t>
            </a:r>
          </a:p>
        </p:txBody>
      </p:sp>
      <p:sp>
        <p:nvSpPr>
          <p:cNvPr id="8" name="TextBox 7">
            <a:extLst>
              <a:ext uri="{FF2B5EF4-FFF2-40B4-BE49-F238E27FC236}">
                <a16:creationId xmlns:a16="http://schemas.microsoft.com/office/drawing/2014/main" id="{17C119CE-0BF3-99A8-C63C-5E98602C85C4}"/>
              </a:ext>
            </a:extLst>
          </p:cNvPr>
          <p:cNvSpPr txBox="1"/>
          <p:nvPr/>
        </p:nvSpPr>
        <p:spPr>
          <a:xfrm>
            <a:off x="10428270" y="5466506"/>
            <a:ext cx="1530849" cy="369332"/>
          </a:xfrm>
          <a:prstGeom prst="rect">
            <a:avLst/>
          </a:prstGeom>
          <a:noFill/>
        </p:spPr>
        <p:txBody>
          <a:bodyPr wrap="square" rtlCol="0">
            <a:spAutoFit/>
          </a:bodyPr>
          <a:lstStyle/>
          <a:p>
            <a:r>
              <a:rPr lang="en-IN" dirty="0"/>
              <a:t>Address 0</a:t>
            </a:r>
          </a:p>
        </p:txBody>
      </p:sp>
      <p:sp>
        <p:nvSpPr>
          <p:cNvPr id="9" name="TextBox 8">
            <a:extLst>
              <a:ext uri="{FF2B5EF4-FFF2-40B4-BE49-F238E27FC236}">
                <a16:creationId xmlns:a16="http://schemas.microsoft.com/office/drawing/2014/main" id="{6F52912A-2A13-6330-3111-19218A57C820}"/>
              </a:ext>
            </a:extLst>
          </p:cNvPr>
          <p:cNvSpPr txBox="1"/>
          <p:nvPr/>
        </p:nvSpPr>
        <p:spPr>
          <a:xfrm>
            <a:off x="10428270" y="5097174"/>
            <a:ext cx="1623317" cy="369332"/>
          </a:xfrm>
          <a:prstGeom prst="rect">
            <a:avLst/>
          </a:prstGeom>
          <a:noFill/>
        </p:spPr>
        <p:txBody>
          <a:bodyPr wrap="square" rtlCol="0">
            <a:spAutoFit/>
          </a:bodyPr>
          <a:lstStyle/>
          <a:p>
            <a:r>
              <a:rPr lang="en-IN" dirty="0"/>
              <a:t>Address 1000</a:t>
            </a:r>
          </a:p>
        </p:txBody>
      </p:sp>
      <p:sp>
        <p:nvSpPr>
          <p:cNvPr id="10" name="TextBox 9">
            <a:extLst>
              <a:ext uri="{FF2B5EF4-FFF2-40B4-BE49-F238E27FC236}">
                <a16:creationId xmlns:a16="http://schemas.microsoft.com/office/drawing/2014/main" id="{336CF1B2-0A22-77A9-E2DB-D748874B481D}"/>
              </a:ext>
            </a:extLst>
          </p:cNvPr>
          <p:cNvSpPr txBox="1"/>
          <p:nvPr/>
        </p:nvSpPr>
        <p:spPr>
          <a:xfrm>
            <a:off x="10428269" y="4696499"/>
            <a:ext cx="1623317" cy="369332"/>
          </a:xfrm>
          <a:prstGeom prst="rect">
            <a:avLst/>
          </a:prstGeom>
          <a:noFill/>
        </p:spPr>
        <p:txBody>
          <a:bodyPr wrap="square" rtlCol="0">
            <a:spAutoFit/>
          </a:bodyPr>
          <a:lstStyle/>
          <a:p>
            <a:r>
              <a:rPr lang="en-IN" dirty="0"/>
              <a:t>Address 2000</a:t>
            </a:r>
          </a:p>
        </p:txBody>
      </p:sp>
      <p:sp>
        <p:nvSpPr>
          <p:cNvPr id="11" name="TextBox 10">
            <a:extLst>
              <a:ext uri="{FF2B5EF4-FFF2-40B4-BE49-F238E27FC236}">
                <a16:creationId xmlns:a16="http://schemas.microsoft.com/office/drawing/2014/main" id="{D28CDF99-3EF3-933C-3C31-4E6B776F0761}"/>
              </a:ext>
            </a:extLst>
          </p:cNvPr>
          <p:cNvSpPr txBox="1"/>
          <p:nvPr/>
        </p:nvSpPr>
        <p:spPr>
          <a:xfrm>
            <a:off x="10428268" y="4369724"/>
            <a:ext cx="1623317" cy="369332"/>
          </a:xfrm>
          <a:prstGeom prst="rect">
            <a:avLst/>
          </a:prstGeom>
          <a:noFill/>
        </p:spPr>
        <p:txBody>
          <a:bodyPr wrap="square" rtlCol="0">
            <a:spAutoFit/>
          </a:bodyPr>
          <a:lstStyle/>
          <a:p>
            <a:r>
              <a:rPr lang="en-IN" dirty="0"/>
              <a:t>Address 3000</a:t>
            </a:r>
          </a:p>
        </p:txBody>
      </p:sp>
      <p:sp>
        <p:nvSpPr>
          <p:cNvPr id="12" name="TextBox 11">
            <a:extLst>
              <a:ext uri="{FF2B5EF4-FFF2-40B4-BE49-F238E27FC236}">
                <a16:creationId xmlns:a16="http://schemas.microsoft.com/office/drawing/2014/main" id="{BB490743-16A3-CC77-31BF-4CAAC9777799}"/>
              </a:ext>
            </a:extLst>
          </p:cNvPr>
          <p:cNvSpPr txBox="1"/>
          <p:nvPr/>
        </p:nvSpPr>
        <p:spPr>
          <a:xfrm>
            <a:off x="10438541" y="3957835"/>
            <a:ext cx="1623317" cy="369332"/>
          </a:xfrm>
          <a:prstGeom prst="rect">
            <a:avLst/>
          </a:prstGeom>
          <a:noFill/>
        </p:spPr>
        <p:txBody>
          <a:bodyPr wrap="square" rtlCol="0">
            <a:spAutoFit/>
          </a:bodyPr>
          <a:lstStyle/>
          <a:p>
            <a:r>
              <a:rPr lang="en-IN" dirty="0"/>
              <a:t>Address 4000</a:t>
            </a:r>
          </a:p>
        </p:txBody>
      </p:sp>
      <p:sp>
        <p:nvSpPr>
          <p:cNvPr id="13" name="TextBox 12">
            <a:extLst>
              <a:ext uri="{FF2B5EF4-FFF2-40B4-BE49-F238E27FC236}">
                <a16:creationId xmlns:a16="http://schemas.microsoft.com/office/drawing/2014/main" id="{A7F77A0C-B860-0836-3032-4D63CD23641B}"/>
              </a:ext>
            </a:extLst>
          </p:cNvPr>
          <p:cNvSpPr txBox="1"/>
          <p:nvPr/>
        </p:nvSpPr>
        <p:spPr>
          <a:xfrm>
            <a:off x="10438541" y="3615389"/>
            <a:ext cx="1623317" cy="369332"/>
          </a:xfrm>
          <a:prstGeom prst="rect">
            <a:avLst/>
          </a:prstGeom>
          <a:noFill/>
        </p:spPr>
        <p:txBody>
          <a:bodyPr wrap="square" rtlCol="0">
            <a:spAutoFit/>
          </a:bodyPr>
          <a:lstStyle/>
          <a:p>
            <a:r>
              <a:rPr lang="en-IN" dirty="0"/>
              <a:t>Address 5000</a:t>
            </a:r>
          </a:p>
        </p:txBody>
      </p:sp>
      <p:sp>
        <p:nvSpPr>
          <p:cNvPr id="14" name="TextBox 13">
            <a:extLst>
              <a:ext uri="{FF2B5EF4-FFF2-40B4-BE49-F238E27FC236}">
                <a16:creationId xmlns:a16="http://schemas.microsoft.com/office/drawing/2014/main" id="{573AFE48-201C-933B-6D08-4F6491BFA8D8}"/>
              </a:ext>
            </a:extLst>
          </p:cNvPr>
          <p:cNvSpPr txBox="1"/>
          <p:nvPr/>
        </p:nvSpPr>
        <p:spPr>
          <a:xfrm>
            <a:off x="10448814" y="3191716"/>
            <a:ext cx="1623317" cy="369332"/>
          </a:xfrm>
          <a:prstGeom prst="rect">
            <a:avLst/>
          </a:prstGeom>
          <a:noFill/>
        </p:spPr>
        <p:txBody>
          <a:bodyPr wrap="square" rtlCol="0">
            <a:spAutoFit/>
          </a:bodyPr>
          <a:lstStyle/>
          <a:p>
            <a:r>
              <a:rPr lang="en-IN" dirty="0"/>
              <a:t>Address 6000</a:t>
            </a:r>
          </a:p>
        </p:txBody>
      </p:sp>
      <p:cxnSp>
        <p:nvCxnSpPr>
          <p:cNvPr id="16" name="Straight Connector 15">
            <a:extLst>
              <a:ext uri="{FF2B5EF4-FFF2-40B4-BE49-F238E27FC236}">
                <a16:creationId xmlns:a16="http://schemas.microsoft.com/office/drawing/2014/main" id="{A85804AC-66A9-9D33-8F3F-0DFBE0CF32FB}"/>
              </a:ext>
            </a:extLst>
          </p:cNvPr>
          <p:cNvCxnSpPr/>
          <p:nvPr/>
        </p:nvCxnSpPr>
        <p:spPr>
          <a:xfrm>
            <a:off x="7962472" y="4962418"/>
            <a:ext cx="4109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C599FD-28E5-21C0-2457-52694068A363}"/>
              </a:ext>
            </a:extLst>
          </p:cNvPr>
          <p:cNvCxnSpPr>
            <a:cxnSpLocks/>
          </p:cNvCxnSpPr>
          <p:nvPr/>
        </p:nvCxnSpPr>
        <p:spPr>
          <a:xfrm>
            <a:off x="8383712" y="4962418"/>
            <a:ext cx="0" cy="688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B30A8-4D34-B045-2D8F-6E404E66A275}"/>
              </a:ext>
            </a:extLst>
          </p:cNvPr>
          <p:cNvCxnSpPr/>
          <p:nvPr/>
        </p:nvCxnSpPr>
        <p:spPr>
          <a:xfrm>
            <a:off x="8373438" y="5651172"/>
            <a:ext cx="6566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387DAC-59B1-94E1-16B1-488683DB73DB}"/>
              </a:ext>
            </a:extLst>
          </p:cNvPr>
          <p:cNvCxnSpPr>
            <a:cxnSpLocks/>
          </p:cNvCxnSpPr>
          <p:nvPr/>
        </p:nvCxnSpPr>
        <p:spPr>
          <a:xfrm>
            <a:off x="7972318" y="4330643"/>
            <a:ext cx="10676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7CF7D8-24E6-43DD-C464-3DA385D077B5}"/>
              </a:ext>
            </a:extLst>
          </p:cNvPr>
          <p:cNvCxnSpPr/>
          <p:nvPr/>
        </p:nvCxnSpPr>
        <p:spPr>
          <a:xfrm>
            <a:off x="7940211" y="3333573"/>
            <a:ext cx="4109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B5EFDE-03D2-1868-3349-80E41AB55F72}"/>
              </a:ext>
            </a:extLst>
          </p:cNvPr>
          <p:cNvCxnSpPr>
            <a:cxnSpLocks/>
          </p:cNvCxnSpPr>
          <p:nvPr/>
        </p:nvCxnSpPr>
        <p:spPr>
          <a:xfrm>
            <a:off x="8351177" y="3312540"/>
            <a:ext cx="0" cy="688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BD481A-C012-2DC4-DCDD-2F856D219DB1}"/>
              </a:ext>
            </a:extLst>
          </p:cNvPr>
          <p:cNvCxnSpPr/>
          <p:nvPr/>
        </p:nvCxnSpPr>
        <p:spPr>
          <a:xfrm>
            <a:off x="8350749" y="4010241"/>
            <a:ext cx="6566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878FEB-13B8-4894-F41D-4E3085F4A975}"/>
              </a:ext>
            </a:extLst>
          </p:cNvPr>
          <p:cNvCxnSpPr>
            <a:cxnSpLocks/>
          </p:cNvCxnSpPr>
          <p:nvPr/>
        </p:nvCxnSpPr>
        <p:spPr>
          <a:xfrm>
            <a:off x="7940211" y="3154352"/>
            <a:ext cx="5560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26E5E3-D39C-0A24-3E77-46FE1D7819DA}"/>
              </a:ext>
            </a:extLst>
          </p:cNvPr>
          <p:cNvCxnSpPr>
            <a:cxnSpLocks/>
          </p:cNvCxnSpPr>
          <p:nvPr/>
        </p:nvCxnSpPr>
        <p:spPr>
          <a:xfrm>
            <a:off x="8496300" y="3154352"/>
            <a:ext cx="0" cy="657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C63880-A28E-4561-E45F-25055A15D6FA}"/>
              </a:ext>
            </a:extLst>
          </p:cNvPr>
          <p:cNvCxnSpPr>
            <a:cxnSpLocks/>
          </p:cNvCxnSpPr>
          <p:nvPr/>
        </p:nvCxnSpPr>
        <p:spPr>
          <a:xfrm>
            <a:off x="8496300" y="3811936"/>
            <a:ext cx="53382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35">
            <a:extLst>
              <a:ext uri="{FF2B5EF4-FFF2-40B4-BE49-F238E27FC236}">
                <a16:creationId xmlns:a16="http://schemas.microsoft.com/office/drawing/2014/main" id="{20DBE804-FF7A-8AE7-80FA-506038250924}"/>
              </a:ext>
            </a:extLst>
          </p:cNvPr>
          <p:cNvSpPr/>
          <p:nvPr/>
        </p:nvSpPr>
        <p:spPr>
          <a:xfrm>
            <a:off x="6452171" y="365125"/>
            <a:ext cx="1931541" cy="1768116"/>
          </a:xfrm>
          <a:prstGeom prst="wedgeRoundRectCallou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Note that both processes have their own address space starting from 0 to some number</a:t>
            </a:r>
          </a:p>
        </p:txBody>
      </p:sp>
      <p:sp>
        <p:nvSpPr>
          <p:cNvPr id="37" name="Speech Bubble: Rectangle with Corners Rounded 36">
            <a:extLst>
              <a:ext uri="{FF2B5EF4-FFF2-40B4-BE49-F238E27FC236}">
                <a16:creationId xmlns:a16="http://schemas.microsoft.com/office/drawing/2014/main" id="{00035D0A-685A-DFEF-D25F-534AFE377483}"/>
              </a:ext>
            </a:extLst>
          </p:cNvPr>
          <p:cNvSpPr/>
          <p:nvPr/>
        </p:nvSpPr>
        <p:spPr>
          <a:xfrm>
            <a:off x="6076309" y="5475377"/>
            <a:ext cx="1931541" cy="1164610"/>
          </a:xfrm>
          <a:prstGeom prst="wedgeRoundRectCallout">
            <a:avLst>
              <a:gd name="adj1" fmla="val 5231"/>
              <a:gd name="adj2" fmla="val -81381"/>
              <a:gd name="adj3" fmla="val 16667"/>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But the real physical addresses are different</a:t>
            </a:r>
          </a:p>
        </p:txBody>
      </p:sp>
    </p:spTree>
    <p:extLst>
      <p:ext uri="{BB962C8B-B14F-4D97-AF65-F5344CB8AC3E}">
        <p14:creationId xmlns:p14="http://schemas.microsoft.com/office/powerpoint/2010/main" val="1988315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5774</Words>
  <Application>Microsoft Office PowerPoint</Application>
  <PresentationFormat>Widescreen</PresentationFormat>
  <Paragraphs>588</Paragraphs>
  <Slides>77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Calibri Light</vt:lpstr>
      <vt:lpstr>Cascadia Code Light</vt:lpstr>
      <vt:lpstr>Office Theme</vt:lpstr>
      <vt:lpstr>Memory Management and Virtual Memory</vt:lpstr>
      <vt:lpstr>Memory</vt:lpstr>
      <vt:lpstr>Memory Example</vt:lpstr>
      <vt:lpstr>Memory Hierarchy</vt:lpstr>
      <vt:lpstr>Technologies used in Memory Design</vt:lpstr>
      <vt:lpstr>Static RAM (SRAM)</vt:lpstr>
      <vt:lpstr>Dynamic RAM (DRAM)</vt:lpstr>
      <vt:lpstr>Read Only Memory (ROM)</vt:lpstr>
      <vt:lpstr>Basic Concepts</vt:lpstr>
      <vt:lpstr>Base and Limit Register</vt:lpstr>
      <vt:lpstr>Memory and Protection: Example</vt:lpstr>
      <vt:lpstr>Trap Concept</vt:lpstr>
      <vt:lpstr>Logical and Physical Address Space</vt:lpstr>
      <vt:lpstr>Contiguous and Dynamic Memory Allocation</vt:lpstr>
      <vt:lpstr>Contiguous Memory Allocation</vt:lpstr>
      <vt:lpstr>Dynamic Memory Allocation</vt:lpstr>
      <vt:lpstr>Fragmentation</vt:lpstr>
      <vt:lpstr>Compaction</vt:lpstr>
      <vt:lpstr>Segmentation</vt:lpstr>
      <vt:lpstr>Segmentation</vt:lpstr>
      <vt:lpstr>Segmentation</vt:lpstr>
      <vt:lpstr>Segmentation Example</vt:lpstr>
      <vt:lpstr>Segmentation Example</vt:lpstr>
      <vt:lpstr>Segmentation: Demo</vt:lpstr>
      <vt:lpstr>Segmentation Demo: Conclusion</vt:lpstr>
      <vt:lpstr>Segmentation: Changing the Data Segment Address</vt:lpstr>
      <vt:lpstr>Virtual Memory and Paging</vt:lpstr>
      <vt:lpstr>Virtual memory – The need</vt:lpstr>
      <vt:lpstr>Virtual memory – The need</vt:lpstr>
      <vt:lpstr>Main Memory and Addressable Memory</vt:lpstr>
      <vt:lpstr>Separating address space and memory locations – Virtual Memory!</vt:lpstr>
      <vt:lpstr>Virtual Memory – Benefits</vt:lpstr>
      <vt:lpstr>Understanding virtual memory</vt:lpstr>
      <vt:lpstr>More terminology</vt:lpstr>
      <vt:lpstr>Divide Virtual Memory into Pages and Physical Memory into Page Frames</vt:lpstr>
      <vt:lpstr>Page Mapping Table or Page Table</vt:lpstr>
      <vt:lpstr>Page Replacement – Basic idea</vt:lpstr>
      <vt:lpstr>Page Replacement algorithms</vt:lpstr>
      <vt:lpstr>Thrashing concept</vt:lpstr>
      <vt:lpstr>Demand Paging</vt:lpstr>
      <vt:lpstr>Dirty Bit Concept</vt:lpstr>
      <vt:lpstr>Dirty Bit Concept</vt:lpstr>
      <vt:lpstr>Shared Pages</vt:lpstr>
      <vt:lpstr>Shared Pages</vt:lpstr>
      <vt:lpstr>Throttling</vt:lpstr>
      <vt:lpstr>Deadlocks</vt:lpstr>
      <vt:lpstr>Deadlock</vt:lpstr>
      <vt:lpstr>Deadlock Example: C:\lectures\CDAC\DAC\deadlock.py</vt:lpstr>
      <vt:lpstr>Necessary Conditions for a Deadlock</vt:lpstr>
      <vt:lpstr>“Mutually Exclusive”</vt:lpstr>
      <vt:lpstr>Deadlock Prevention and Avoidance</vt:lpstr>
      <vt:lpstr>Deadlock Prevention</vt:lpstr>
      <vt:lpstr>Deadlock Prevention</vt:lpstr>
      <vt:lpstr>Deadlock Prevention</vt:lpstr>
      <vt:lpstr>Deadlock Prevention</vt:lpstr>
      <vt:lpstr>Deadlock Avoidance</vt:lpstr>
      <vt:lpstr>Semaphore</vt:lpstr>
      <vt:lpstr>Semaphore Example</vt:lpstr>
      <vt:lpstr>Semaphore – Key Points</vt:lpstr>
      <vt:lpstr>Mutual Exclusion (Mutex)</vt:lpstr>
      <vt:lpstr>Need for Synchronization</vt:lpstr>
      <vt:lpstr>Need for Synchronization</vt:lpstr>
      <vt:lpstr>Race Condition</vt:lpstr>
      <vt:lpstr>Race Condition Example: C:\lectures\CDAC\DAC\stingy_spendy.py</vt:lpstr>
      <vt:lpstr>Using Mutex</vt:lpstr>
      <vt:lpstr>What if a Locked Resource is Wanted by Another Thread?</vt:lpstr>
      <vt:lpstr>Mutex Example: C:\lectures\CDAC\DAC\stingy_spendy_mutex.py</vt:lpstr>
      <vt:lpstr>Semaphore versus Mutex</vt:lpstr>
      <vt:lpstr>Main Differences</vt:lpstr>
      <vt:lpstr>Producer-Consumer Problem</vt:lpstr>
      <vt:lpstr>Producer-Consumer Problem</vt:lpstr>
      <vt:lpstr>The Variables</vt:lpstr>
      <vt:lpstr>Race Condition</vt:lpstr>
      <vt:lpstr>semaphore.py</vt:lpstr>
      <vt:lpstr>mutex.py</vt:lpstr>
      <vt:lpstr>Starvation</vt:lpstr>
      <vt:lpstr>Starvation and Deadlock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Management and Virtual Memory</dc:title>
  <dc:creator>Atul Kahate</dc:creator>
  <cp:lastModifiedBy>Atul Kahate</cp:lastModifiedBy>
  <cp:revision>1</cp:revision>
  <dcterms:created xsi:type="dcterms:W3CDTF">2023-09-15T12:49:45Z</dcterms:created>
  <dcterms:modified xsi:type="dcterms:W3CDTF">2023-09-15T12:50:09Z</dcterms:modified>
</cp:coreProperties>
</file>